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72" r:id="rId2"/>
    <p:sldId id="257" r:id="rId3"/>
    <p:sldId id="258" r:id="rId4"/>
    <p:sldId id="275" r:id="rId5"/>
    <p:sldId id="259" r:id="rId6"/>
    <p:sldId id="260" r:id="rId7"/>
    <p:sldId id="261" r:id="rId8"/>
    <p:sldId id="262" r:id="rId9"/>
    <p:sldId id="276" r:id="rId10"/>
    <p:sldId id="266" r:id="rId11"/>
    <p:sldId id="267" r:id="rId12"/>
    <p:sldId id="269" r:id="rId13"/>
    <p:sldId id="270" r:id="rId14"/>
    <p:sldId id="273"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89"/>
    <p:restoredTop sz="94674"/>
  </p:normalViewPr>
  <p:slideViewPr>
    <p:cSldViewPr snapToGrid="0" snapToObjects="1">
      <p:cViewPr varScale="1">
        <p:scale>
          <a:sx n="131" d="100"/>
          <a:sy n="131" d="100"/>
        </p:scale>
        <p:origin x="44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95A31DB2-AC80-4F65-A422-CAF6489875F0}"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E7546393-A173-4AF8-A128-030A1CEE2638}">
      <dgm:prSet/>
      <dgm:spPr/>
      <dgm:t>
        <a:bodyPr/>
        <a:lstStyle/>
        <a:p>
          <a:r>
            <a:rPr lang="en-US"/>
            <a:t>__init__  is automatically called each time and instance is generated from a class.</a:t>
          </a:r>
        </a:p>
      </dgm:t>
    </dgm:pt>
    <dgm:pt modelId="{F7BB7911-A1FB-4757-B05E-C217DBEB4865}" type="parTrans" cxnId="{007302B3-E36E-4BFE-9F25-A06EBFA293D6}">
      <dgm:prSet/>
      <dgm:spPr/>
      <dgm:t>
        <a:bodyPr/>
        <a:lstStyle/>
        <a:p>
          <a:endParaRPr lang="en-US"/>
        </a:p>
      </dgm:t>
    </dgm:pt>
    <dgm:pt modelId="{B58995C1-520E-48AC-88F5-F4A62B190B7F}" type="sibTrans" cxnId="{007302B3-E36E-4BFE-9F25-A06EBFA293D6}">
      <dgm:prSet/>
      <dgm:spPr/>
      <dgm:t>
        <a:bodyPr/>
        <a:lstStyle/>
        <a:p>
          <a:endParaRPr lang="en-US"/>
        </a:p>
      </dgm:t>
    </dgm:pt>
    <dgm:pt modelId="{F9AEA858-3007-445F-8A94-85C490508CC0}">
      <dgm:prSet/>
      <dgm:spPr/>
      <dgm:t>
        <a:bodyPr/>
        <a:lstStyle/>
        <a:p>
          <a:r>
            <a:rPr lang="en-US"/>
            <a:t>The new instance is passed to the self parameter of the __init__ method</a:t>
          </a:r>
        </a:p>
      </dgm:t>
    </dgm:pt>
    <dgm:pt modelId="{45727949-13DC-4886-A6ED-AAE7541ECFCE}" type="parTrans" cxnId="{BC18D11F-0A87-420A-B653-3CFE2A3DFE37}">
      <dgm:prSet/>
      <dgm:spPr/>
      <dgm:t>
        <a:bodyPr/>
        <a:lstStyle/>
        <a:p>
          <a:endParaRPr lang="en-US"/>
        </a:p>
      </dgm:t>
    </dgm:pt>
    <dgm:pt modelId="{EFC02000-5B3A-47DD-9768-F5E9EE9B1417}" type="sibTrans" cxnId="{BC18D11F-0A87-420A-B653-3CFE2A3DFE37}">
      <dgm:prSet/>
      <dgm:spPr/>
      <dgm:t>
        <a:bodyPr/>
        <a:lstStyle/>
        <a:p>
          <a:endParaRPr lang="en-US"/>
        </a:p>
      </dgm:t>
    </dgm:pt>
    <dgm:pt modelId="{F467F0ED-4821-4897-9973-7B8FB4F83167}">
      <dgm:prSet/>
      <dgm:spPr/>
      <dgm:t>
        <a:bodyPr/>
        <a:lstStyle/>
        <a:p>
          <a:r>
            <a:rPr lang="en-US"/>
            <a:t>The __init__method is the constructor.  It is responsible for initiating instances when they are made.</a:t>
          </a:r>
        </a:p>
      </dgm:t>
    </dgm:pt>
    <dgm:pt modelId="{D86CBC4B-A7DA-45EC-AEFA-D84C459DAB26}" type="parTrans" cxnId="{F524B67E-3BE3-4EE1-8A40-AE92D1BD3451}">
      <dgm:prSet/>
      <dgm:spPr/>
      <dgm:t>
        <a:bodyPr/>
        <a:lstStyle/>
        <a:p>
          <a:endParaRPr lang="en-US"/>
        </a:p>
      </dgm:t>
    </dgm:pt>
    <dgm:pt modelId="{9F59A746-1E0D-4D0A-835C-5C00AC9B44EF}" type="sibTrans" cxnId="{F524B67E-3BE3-4EE1-8A40-AE92D1BD3451}">
      <dgm:prSet/>
      <dgm:spPr/>
      <dgm:t>
        <a:bodyPr/>
        <a:lstStyle/>
        <a:p>
          <a:endParaRPr lang="en-US"/>
        </a:p>
      </dgm:t>
    </dgm:pt>
    <dgm:pt modelId="{ACEB4C9A-F66D-45E0-A4D8-80BB392EDA3B}">
      <dgm:prSet/>
      <dgm:spPr/>
      <dgm:t>
        <a:bodyPr/>
        <a:lstStyle/>
        <a:p>
          <a:r>
            <a:rPr lang="en-US"/>
            <a:t>If no __init__ is present, class calls return an empty instance without initializing it.</a:t>
          </a:r>
        </a:p>
      </dgm:t>
    </dgm:pt>
    <dgm:pt modelId="{FB776DF8-6747-448F-AA44-EBFD220B220E}" type="parTrans" cxnId="{992E3418-83BF-4BA6-9A14-732F29CB98C0}">
      <dgm:prSet/>
      <dgm:spPr/>
      <dgm:t>
        <a:bodyPr/>
        <a:lstStyle/>
        <a:p>
          <a:endParaRPr lang="en-US"/>
        </a:p>
      </dgm:t>
    </dgm:pt>
    <dgm:pt modelId="{ECA1CA91-D686-455E-8264-61FCC1C828A9}" type="sibTrans" cxnId="{992E3418-83BF-4BA6-9A14-732F29CB98C0}">
      <dgm:prSet/>
      <dgm:spPr/>
      <dgm:t>
        <a:bodyPr/>
        <a:lstStyle/>
        <a:p>
          <a:endParaRPr lang="en-US"/>
        </a:p>
      </dgm:t>
    </dgm:pt>
    <dgm:pt modelId="{EF9DF7DE-DC6E-4844-95F2-3A374B5BB935}">
      <dgm:prSet/>
      <dgm:spPr/>
      <dgm:t>
        <a:bodyPr/>
        <a:lstStyle/>
        <a:p>
          <a:r>
            <a:rPr lang="en-US"/>
            <a:t>The __init__ method is from  a class of methods called operator overloading methods. (note the </a:t>
          </a:r>
          <a:r>
            <a:rPr lang="en-US" b="1"/>
            <a:t>double-underscores</a:t>
          </a:r>
          <a:r>
            <a:rPr lang="en-US"/>
            <a:t> at the beginning and end of its name)</a:t>
          </a:r>
        </a:p>
      </dgm:t>
    </dgm:pt>
    <dgm:pt modelId="{6696A6B3-4679-4D5B-AA29-1BEA2346DC91}" type="parTrans" cxnId="{DC091BFA-EEE4-4670-9B57-A6E48C7B0B5F}">
      <dgm:prSet/>
      <dgm:spPr/>
      <dgm:t>
        <a:bodyPr/>
        <a:lstStyle/>
        <a:p>
          <a:endParaRPr lang="en-US"/>
        </a:p>
      </dgm:t>
    </dgm:pt>
    <dgm:pt modelId="{D6D36B79-1D37-49C2-A8D4-97AEE1F6C38D}" type="sibTrans" cxnId="{DC091BFA-EEE4-4670-9B57-A6E48C7B0B5F}">
      <dgm:prSet/>
      <dgm:spPr/>
      <dgm:t>
        <a:bodyPr/>
        <a:lstStyle/>
        <a:p>
          <a:endParaRPr lang="en-US"/>
        </a:p>
      </dgm:t>
    </dgm:pt>
    <dgm:pt modelId="{6E79C6E9-C3FD-4A00-8BAC-B0B479B69832}">
      <dgm:prSet/>
      <dgm:spPr/>
      <dgm:t>
        <a:bodyPr/>
        <a:lstStyle/>
        <a:p>
          <a:r>
            <a:rPr lang="en-US"/>
            <a:t>Operator overloading objects coded with classes intercept and respond to operations that work on built-in types (addition, slicing, printing, etc.)</a:t>
          </a:r>
        </a:p>
      </dgm:t>
    </dgm:pt>
    <dgm:pt modelId="{974E6176-3051-42A1-B12E-7B1FE9097AD2}" type="parTrans" cxnId="{E95AC3B2-CF96-4261-BFE0-639F6DEC4C0E}">
      <dgm:prSet/>
      <dgm:spPr/>
      <dgm:t>
        <a:bodyPr/>
        <a:lstStyle/>
        <a:p>
          <a:endParaRPr lang="en-US"/>
        </a:p>
      </dgm:t>
    </dgm:pt>
    <dgm:pt modelId="{71A2BCBA-EE09-413D-BBED-09099B68A96A}" type="sibTrans" cxnId="{E95AC3B2-CF96-4261-BFE0-639F6DEC4C0E}">
      <dgm:prSet/>
      <dgm:spPr/>
      <dgm:t>
        <a:bodyPr/>
        <a:lstStyle/>
        <a:p>
          <a:endParaRPr lang="en-US"/>
        </a:p>
      </dgm:t>
    </dgm:pt>
    <dgm:pt modelId="{D0E12064-E82F-4AC0-80DD-E6617D22C7C2}">
      <dgm:prSet/>
      <dgm:spPr/>
      <dgm:t>
        <a:bodyPr/>
        <a:lstStyle/>
        <a:p>
          <a:r>
            <a:rPr lang="en-US"/>
            <a:t>They enable objects to be more tightly integrated with Python object models.</a:t>
          </a:r>
        </a:p>
      </dgm:t>
    </dgm:pt>
    <dgm:pt modelId="{5F663A12-61A4-4C28-9434-FAE844CAF31F}" type="parTrans" cxnId="{42D714EF-471D-4899-A7F8-B0309E52FF4B}">
      <dgm:prSet/>
      <dgm:spPr/>
      <dgm:t>
        <a:bodyPr/>
        <a:lstStyle/>
        <a:p>
          <a:endParaRPr lang="en-US"/>
        </a:p>
      </dgm:t>
    </dgm:pt>
    <dgm:pt modelId="{3C2AB9F1-89B3-426D-A4E9-A2B8223436AC}" type="sibTrans" cxnId="{42D714EF-471D-4899-A7F8-B0309E52FF4B}">
      <dgm:prSet/>
      <dgm:spPr/>
      <dgm:t>
        <a:bodyPr/>
        <a:lstStyle/>
        <a:p>
          <a:endParaRPr lang="en-US"/>
        </a:p>
      </dgm:t>
    </dgm:pt>
    <dgm:pt modelId="{6281CD91-3FB3-4210-A96A-B63574F51A2E}" type="pres">
      <dgm:prSet presAssocID="{95A31DB2-AC80-4F65-A422-CAF6489875F0}" presName="root" presStyleCnt="0">
        <dgm:presLayoutVars>
          <dgm:dir/>
          <dgm:resizeHandles val="exact"/>
        </dgm:presLayoutVars>
      </dgm:prSet>
      <dgm:spPr/>
    </dgm:pt>
    <dgm:pt modelId="{003497CB-64A6-4603-9CFD-C61B77E24327}" type="pres">
      <dgm:prSet presAssocID="{E7546393-A173-4AF8-A128-030A1CEE2638}" presName="compNode" presStyleCnt="0"/>
      <dgm:spPr/>
    </dgm:pt>
    <dgm:pt modelId="{081B5171-11F9-4C38-84D7-2709F9F23950}" type="pres">
      <dgm:prSet presAssocID="{E7546393-A173-4AF8-A128-030A1CEE2638}" presName="bgRect" presStyleLbl="bgShp" presStyleIdx="0" presStyleCnt="7"/>
      <dgm:spPr/>
    </dgm:pt>
    <dgm:pt modelId="{2F8A50E8-902F-41EA-B88E-3E99BC3443A9}" type="pres">
      <dgm:prSet presAssocID="{E7546393-A173-4AF8-A128-030A1CEE2638}"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D6DD23D4-5DB8-4902-B534-97AB7E9BE817}" type="pres">
      <dgm:prSet presAssocID="{E7546393-A173-4AF8-A128-030A1CEE2638}" presName="spaceRect" presStyleCnt="0"/>
      <dgm:spPr/>
    </dgm:pt>
    <dgm:pt modelId="{D7B22278-7A22-4F7B-BFD4-CE7CFC937C95}" type="pres">
      <dgm:prSet presAssocID="{E7546393-A173-4AF8-A128-030A1CEE2638}" presName="parTx" presStyleLbl="revTx" presStyleIdx="0" presStyleCnt="7">
        <dgm:presLayoutVars>
          <dgm:chMax val="0"/>
          <dgm:chPref val="0"/>
        </dgm:presLayoutVars>
      </dgm:prSet>
      <dgm:spPr/>
    </dgm:pt>
    <dgm:pt modelId="{7B79C2FA-9793-488C-8A37-3BA81DAF6E8B}" type="pres">
      <dgm:prSet presAssocID="{B58995C1-520E-48AC-88F5-F4A62B190B7F}" presName="sibTrans" presStyleCnt="0"/>
      <dgm:spPr/>
    </dgm:pt>
    <dgm:pt modelId="{89132770-887C-4E27-A9FC-0AD6C39F0E77}" type="pres">
      <dgm:prSet presAssocID="{F9AEA858-3007-445F-8A94-85C490508CC0}" presName="compNode" presStyleCnt="0"/>
      <dgm:spPr/>
    </dgm:pt>
    <dgm:pt modelId="{FD93E846-7AF2-4DC3-A669-D3E99E184AE9}" type="pres">
      <dgm:prSet presAssocID="{F9AEA858-3007-445F-8A94-85C490508CC0}" presName="bgRect" presStyleLbl="bgShp" presStyleIdx="1" presStyleCnt="7"/>
      <dgm:spPr/>
    </dgm:pt>
    <dgm:pt modelId="{DC5F7EF4-AF9E-46E0-A4E4-9F74BADF3B32}" type="pres">
      <dgm:prSet presAssocID="{F9AEA858-3007-445F-8A94-85C490508CC0}"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bulb"/>
        </a:ext>
      </dgm:extLst>
    </dgm:pt>
    <dgm:pt modelId="{D49C8573-2C04-46AE-BF64-4605CD043231}" type="pres">
      <dgm:prSet presAssocID="{F9AEA858-3007-445F-8A94-85C490508CC0}" presName="spaceRect" presStyleCnt="0"/>
      <dgm:spPr/>
    </dgm:pt>
    <dgm:pt modelId="{5BEAE113-3A2C-4920-BD95-BC2AE05BDE1C}" type="pres">
      <dgm:prSet presAssocID="{F9AEA858-3007-445F-8A94-85C490508CC0}" presName="parTx" presStyleLbl="revTx" presStyleIdx="1" presStyleCnt="7">
        <dgm:presLayoutVars>
          <dgm:chMax val="0"/>
          <dgm:chPref val="0"/>
        </dgm:presLayoutVars>
      </dgm:prSet>
      <dgm:spPr/>
    </dgm:pt>
    <dgm:pt modelId="{74B37614-F683-4CDA-BDCF-EE605791D4E3}" type="pres">
      <dgm:prSet presAssocID="{EFC02000-5B3A-47DD-9768-F5E9EE9B1417}" presName="sibTrans" presStyleCnt="0"/>
      <dgm:spPr/>
    </dgm:pt>
    <dgm:pt modelId="{C828D96A-0C99-4C79-A4A4-799C903F1864}" type="pres">
      <dgm:prSet presAssocID="{F467F0ED-4821-4897-9973-7B8FB4F83167}" presName="compNode" presStyleCnt="0"/>
      <dgm:spPr/>
    </dgm:pt>
    <dgm:pt modelId="{B57E9C8F-3AB6-48F6-A12F-8A6BA3337CB1}" type="pres">
      <dgm:prSet presAssocID="{F467F0ED-4821-4897-9973-7B8FB4F83167}" presName="bgRect" presStyleLbl="bgShp" presStyleIdx="2" presStyleCnt="7"/>
      <dgm:spPr/>
    </dgm:pt>
    <dgm:pt modelId="{97A4F25F-A161-464D-93CB-5F3EF112FA46}" type="pres">
      <dgm:prSet presAssocID="{F467F0ED-4821-4897-9973-7B8FB4F83167}"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FCC777B6-CF8B-4B1F-962E-B1D5860DCC3E}" type="pres">
      <dgm:prSet presAssocID="{F467F0ED-4821-4897-9973-7B8FB4F83167}" presName="spaceRect" presStyleCnt="0"/>
      <dgm:spPr/>
    </dgm:pt>
    <dgm:pt modelId="{6CB6A322-DDD6-415C-A628-023D162401F0}" type="pres">
      <dgm:prSet presAssocID="{F467F0ED-4821-4897-9973-7B8FB4F83167}" presName="parTx" presStyleLbl="revTx" presStyleIdx="2" presStyleCnt="7">
        <dgm:presLayoutVars>
          <dgm:chMax val="0"/>
          <dgm:chPref val="0"/>
        </dgm:presLayoutVars>
      </dgm:prSet>
      <dgm:spPr/>
    </dgm:pt>
    <dgm:pt modelId="{01569100-3BF7-4DE4-BC62-582DBCE2B3C5}" type="pres">
      <dgm:prSet presAssocID="{9F59A746-1E0D-4D0A-835C-5C00AC9B44EF}" presName="sibTrans" presStyleCnt="0"/>
      <dgm:spPr/>
    </dgm:pt>
    <dgm:pt modelId="{003FC672-A389-4CC5-8A76-56379DB4E051}" type="pres">
      <dgm:prSet presAssocID="{ACEB4C9A-F66D-45E0-A4D8-80BB392EDA3B}" presName="compNode" presStyleCnt="0"/>
      <dgm:spPr/>
    </dgm:pt>
    <dgm:pt modelId="{0CD1D062-EB15-4DBC-B6FA-6C2D5DC5ADB0}" type="pres">
      <dgm:prSet presAssocID="{ACEB4C9A-F66D-45E0-A4D8-80BB392EDA3B}" presName="bgRect" presStyleLbl="bgShp" presStyleIdx="3" presStyleCnt="7"/>
      <dgm:spPr/>
    </dgm:pt>
    <dgm:pt modelId="{35EDC420-AFA6-434B-92F7-C2AC92F39865}" type="pres">
      <dgm:prSet presAssocID="{ACEB4C9A-F66D-45E0-A4D8-80BB392EDA3B}"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se"/>
        </a:ext>
      </dgm:extLst>
    </dgm:pt>
    <dgm:pt modelId="{36C8FF29-3270-4F3A-AF04-27DF87815EC0}" type="pres">
      <dgm:prSet presAssocID="{ACEB4C9A-F66D-45E0-A4D8-80BB392EDA3B}" presName="spaceRect" presStyleCnt="0"/>
      <dgm:spPr/>
    </dgm:pt>
    <dgm:pt modelId="{F16559E6-50EF-4BFB-84C3-F01B8B44D2E4}" type="pres">
      <dgm:prSet presAssocID="{ACEB4C9A-F66D-45E0-A4D8-80BB392EDA3B}" presName="parTx" presStyleLbl="revTx" presStyleIdx="3" presStyleCnt="7">
        <dgm:presLayoutVars>
          <dgm:chMax val="0"/>
          <dgm:chPref val="0"/>
        </dgm:presLayoutVars>
      </dgm:prSet>
      <dgm:spPr/>
    </dgm:pt>
    <dgm:pt modelId="{3D7FFBC5-EFD2-4E7E-A223-D39F857A366C}" type="pres">
      <dgm:prSet presAssocID="{ECA1CA91-D686-455E-8264-61FCC1C828A9}" presName="sibTrans" presStyleCnt="0"/>
      <dgm:spPr/>
    </dgm:pt>
    <dgm:pt modelId="{A7306D9A-9B14-4E61-A6FA-BF8ACF417C5D}" type="pres">
      <dgm:prSet presAssocID="{EF9DF7DE-DC6E-4844-95F2-3A374B5BB935}" presName="compNode" presStyleCnt="0"/>
      <dgm:spPr/>
    </dgm:pt>
    <dgm:pt modelId="{AF5E4FF7-DC1A-4679-B895-C6E611BBD28A}" type="pres">
      <dgm:prSet presAssocID="{EF9DF7DE-DC6E-4844-95F2-3A374B5BB935}" presName="bgRect" presStyleLbl="bgShp" presStyleIdx="4" presStyleCnt="7"/>
      <dgm:spPr/>
    </dgm:pt>
    <dgm:pt modelId="{59589EAA-745D-4DD2-8B6A-A560E62F053C}" type="pres">
      <dgm:prSet presAssocID="{EF9DF7DE-DC6E-4844-95F2-3A374B5BB935}"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encil"/>
        </a:ext>
      </dgm:extLst>
    </dgm:pt>
    <dgm:pt modelId="{93950E8C-4B66-431F-BABE-C2A97F0D54A5}" type="pres">
      <dgm:prSet presAssocID="{EF9DF7DE-DC6E-4844-95F2-3A374B5BB935}" presName="spaceRect" presStyleCnt="0"/>
      <dgm:spPr/>
    </dgm:pt>
    <dgm:pt modelId="{575A6BB2-83C1-4009-8A63-91C200A857AC}" type="pres">
      <dgm:prSet presAssocID="{EF9DF7DE-DC6E-4844-95F2-3A374B5BB935}" presName="parTx" presStyleLbl="revTx" presStyleIdx="4" presStyleCnt="7">
        <dgm:presLayoutVars>
          <dgm:chMax val="0"/>
          <dgm:chPref val="0"/>
        </dgm:presLayoutVars>
      </dgm:prSet>
      <dgm:spPr/>
    </dgm:pt>
    <dgm:pt modelId="{37E06477-9CCD-49B8-90FE-B57900BEF0CC}" type="pres">
      <dgm:prSet presAssocID="{D6D36B79-1D37-49C2-A8D4-97AEE1F6C38D}" presName="sibTrans" presStyleCnt="0"/>
      <dgm:spPr/>
    </dgm:pt>
    <dgm:pt modelId="{56494E97-3FF9-4711-913F-57A594AE4A7E}" type="pres">
      <dgm:prSet presAssocID="{6E79C6E9-C3FD-4A00-8BAC-B0B479B69832}" presName="compNode" presStyleCnt="0"/>
      <dgm:spPr/>
    </dgm:pt>
    <dgm:pt modelId="{70DD9EEE-7C2B-4569-94BC-C53AA4A15A8F}" type="pres">
      <dgm:prSet presAssocID="{6E79C6E9-C3FD-4A00-8BAC-B0B479B69832}" presName="bgRect" presStyleLbl="bgShp" presStyleIdx="5" presStyleCnt="7"/>
      <dgm:spPr/>
    </dgm:pt>
    <dgm:pt modelId="{CEDF3884-9A15-4E25-B80D-75782E2B859D}" type="pres">
      <dgm:prSet presAssocID="{6E79C6E9-C3FD-4A00-8BAC-B0B479B69832}"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ead with Gears"/>
        </a:ext>
      </dgm:extLst>
    </dgm:pt>
    <dgm:pt modelId="{EE976475-551F-4FA4-898B-ABFD5BAE7B54}" type="pres">
      <dgm:prSet presAssocID="{6E79C6E9-C3FD-4A00-8BAC-B0B479B69832}" presName="spaceRect" presStyleCnt="0"/>
      <dgm:spPr/>
    </dgm:pt>
    <dgm:pt modelId="{48B2D0F6-31FA-4419-AF0B-844C54F10558}" type="pres">
      <dgm:prSet presAssocID="{6E79C6E9-C3FD-4A00-8BAC-B0B479B69832}" presName="parTx" presStyleLbl="revTx" presStyleIdx="5" presStyleCnt="7">
        <dgm:presLayoutVars>
          <dgm:chMax val="0"/>
          <dgm:chPref val="0"/>
        </dgm:presLayoutVars>
      </dgm:prSet>
      <dgm:spPr/>
    </dgm:pt>
    <dgm:pt modelId="{2BDDAE99-AF09-4D32-89D6-9628A53ED044}" type="pres">
      <dgm:prSet presAssocID="{71A2BCBA-EE09-413D-BBED-09099B68A96A}" presName="sibTrans" presStyleCnt="0"/>
      <dgm:spPr/>
    </dgm:pt>
    <dgm:pt modelId="{A22AC95C-BB26-407A-A675-14D5CF95B6F8}" type="pres">
      <dgm:prSet presAssocID="{D0E12064-E82F-4AC0-80DD-E6617D22C7C2}" presName="compNode" presStyleCnt="0"/>
      <dgm:spPr/>
    </dgm:pt>
    <dgm:pt modelId="{680CB73D-E90C-49E6-8B9C-CC7D3ACBE61C}" type="pres">
      <dgm:prSet presAssocID="{D0E12064-E82F-4AC0-80DD-E6617D22C7C2}" presName="bgRect" presStyleLbl="bgShp" presStyleIdx="6" presStyleCnt="7"/>
      <dgm:spPr/>
    </dgm:pt>
    <dgm:pt modelId="{FB1BF83A-0685-48AE-8E4E-2F8E2DA9720E}" type="pres">
      <dgm:prSet presAssocID="{D0E12064-E82F-4AC0-80DD-E6617D22C7C2}"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Eye"/>
        </a:ext>
      </dgm:extLst>
    </dgm:pt>
    <dgm:pt modelId="{912694FB-C480-406C-BFD2-3F2F15990447}" type="pres">
      <dgm:prSet presAssocID="{D0E12064-E82F-4AC0-80DD-E6617D22C7C2}" presName="spaceRect" presStyleCnt="0"/>
      <dgm:spPr/>
    </dgm:pt>
    <dgm:pt modelId="{09599201-B887-4015-8A5C-BBDD41015D76}" type="pres">
      <dgm:prSet presAssocID="{D0E12064-E82F-4AC0-80DD-E6617D22C7C2}" presName="parTx" presStyleLbl="revTx" presStyleIdx="6" presStyleCnt="7">
        <dgm:presLayoutVars>
          <dgm:chMax val="0"/>
          <dgm:chPref val="0"/>
        </dgm:presLayoutVars>
      </dgm:prSet>
      <dgm:spPr/>
    </dgm:pt>
  </dgm:ptLst>
  <dgm:cxnLst>
    <dgm:cxn modelId="{3652DE16-9D0C-4408-B984-8FB3D3AD6972}" type="presOf" srcId="{6E79C6E9-C3FD-4A00-8BAC-B0B479B69832}" destId="{48B2D0F6-31FA-4419-AF0B-844C54F10558}" srcOrd="0" destOrd="0" presId="urn:microsoft.com/office/officeart/2018/2/layout/IconVerticalSolidList"/>
    <dgm:cxn modelId="{992E3418-83BF-4BA6-9A14-732F29CB98C0}" srcId="{95A31DB2-AC80-4F65-A422-CAF6489875F0}" destId="{ACEB4C9A-F66D-45E0-A4D8-80BB392EDA3B}" srcOrd="3" destOrd="0" parTransId="{FB776DF8-6747-448F-AA44-EBFD220B220E}" sibTransId="{ECA1CA91-D686-455E-8264-61FCC1C828A9}"/>
    <dgm:cxn modelId="{129CF018-B412-417A-AE0F-351A3E840CEC}" type="presOf" srcId="{F9AEA858-3007-445F-8A94-85C490508CC0}" destId="{5BEAE113-3A2C-4920-BD95-BC2AE05BDE1C}" srcOrd="0" destOrd="0" presId="urn:microsoft.com/office/officeart/2018/2/layout/IconVerticalSolidList"/>
    <dgm:cxn modelId="{BC18D11F-0A87-420A-B653-3CFE2A3DFE37}" srcId="{95A31DB2-AC80-4F65-A422-CAF6489875F0}" destId="{F9AEA858-3007-445F-8A94-85C490508CC0}" srcOrd="1" destOrd="0" parTransId="{45727949-13DC-4886-A6ED-AAE7541ECFCE}" sibTransId="{EFC02000-5B3A-47DD-9768-F5E9EE9B1417}"/>
    <dgm:cxn modelId="{30204820-386D-405B-B465-BA6E44D1D3C3}" type="presOf" srcId="{F467F0ED-4821-4897-9973-7B8FB4F83167}" destId="{6CB6A322-DDD6-415C-A628-023D162401F0}" srcOrd="0" destOrd="0" presId="urn:microsoft.com/office/officeart/2018/2/layout/IconVerticalSolidList"/>
    <dgm:cxn modelId="{04A42924-6C43-4689-9847-D7D4EAA0DEE0}" type="presOf" srcId="{ACEB4C9A-F66D-45E0-A4D8-80BB392EDA3B}" destId="{F16559E6-50EF-4BFB-84C3-F01B8B44D2E4}" srcOrd="0" destOrd="0" presId="urn:microsoft.com/office/officeart/2018/2/layout/IconVerticalSolidList"/>
    <dgm:cxn modelId="{1A58945B-10B3-45C0-861B-6C93BBB7AA19}" type="presOf" srcId="{D0E12064-E82F-4AC0-80DD-E6617D22C7C2}" destId="{09599201-B887-4015-8A5C-BBDD41015D76}" srcOrd="0" destOrd="0" presId="urn:microsoft.com/office/officeart/2018/2/layout/IconVerticalSolidList"/>
    <dgm:cxn modelId="{4481EF62-2DB6-4F13-971A-021DE506AD33}" type="presOf" srcId="{E7546393-A173-4AF8-A128-030A1CEE2638}" destId="{D7B22278-7A22-4F7B-BFD4-CE7CFC937C95}" srcOrd="0" destOrd="0" presId="urn:microsoft.com/office/officeart/2018/2/layout/IconVerticalSolidList"/>
    <dgm:cxn modelId="{0513BE73-28EC-4B5F-A6AF-C3161880912A}" type="presOf" srcId="{EF9DF7DE-DC6E-4844-95F2-3A374B5BB935}" destId="{575A6BB2-83C1-4009-8A63-91C200A857AC}" srcOrd="0" destOrd="0" presId="urn:microsoft.com/office/officeart/2018/2/layout/IconVerticalSolidList"/>
    <dgm:cxn modelId="{F524B67E-3BE3-4EE1-8A40-AE92D1BD3451}" srcId="{95A31DB2-AC80-4F65-A422-CAF6489875F0}" destId="{F467F0ED-4821-4897-9973-7B8FB4F83167}" srcOrd="2" destOrd="0" parTransId="{D86CBC4B-A7DA-45EC-AEFA-D84C459DAB26}" sibTransId="{9F59A746-1E0D-4D0A-835C-5C00AC9B44EF}"/>
    <dgm:cxn modelId="{E95AC3B2-CF96-4261-BFE0-639F6DEC4C0E}" srcId="{95A31DB2-AC80-4F65-A422-CAF6489875F0}" destId="{6E79C6E9-C3FD-4A00-8BAC-B0B479B69832}" srcOrd="5" destOrd="0" parTransId="{974E6176-3051-42A1-B12E-7B1FE9097AD2}" sibTransId="{71A2BCBA-EE09-413D-BBED-09099B68A96A}"/>
    <dgm:cxn modelId="{007302B3-E36E-4BFE-9F25-A06EBFA293D6}" srcId="{95A31DB2-AC80-4F65-A422-CAF6489875F0}" destId="{E7546393-A173-4AF8-A128-030A1CEE2638}" srcOrd="0" destOrd="0" parTransId="{F7BB7911-A1FB-4757-B05E-C217DBEB4865}" sibTransId="{B58995C1-520E-48AC-88F5-F4A62B190B7F}"/>
    <dgm:cxn modelId="{42D714EF-471D-4899-A7F8-B0309E52FF4B}" srcId="{95A31DB2-AC80-4F65-A422-CAF6489875F0}" destId="{D0E12064-E82F-4AC0-80DD-E6617D22C7C2}" srcOrd="6" destOrd="0" parTransId="{5F663A12-61A4-4C28-9434-FAE844CAF31F}" sibTransId="{3C2AB9F1-89B3-426D-A4E9-A2B8223436AC}"/>
    <dgm:cxn modelId="{DC091BFA-EEE4-4670-9B57-A6E48C7B0B5F}" srcId="{95A31DB2-AC80-4F65-A422-CAF6489875F0}" destId="{EF9DF7DE-DC6E-4844-95F2-3A374B5BB935}" srcOrd="4" destOrd="0" parTransId="{6696A6B3-4679-4D5B-AA29-1BEA2346DC91}" sibTransId="{D6D36B79-1D37-49C2-A8D4-97AEE1F6C38D}"/>
    <dgm:cxn modelId="{496B85FD-8B95-40FD-A96D-3A13E4780958}" type="presOf" srcId="{95A31DB2-AC80-4F65-A422-CAF6489875F0}" destId="{6281CD91-3FB3-4210-A96A-B63574F51A2E}" srcOrd="0" destOrd="0" presId="urn:microsoft.com/office/officeart/2018/2/layout/IconVerticalSolidList"/>
    <dgm:cxn modelId="{2E55EA48-7645-41D2-B13F-F606E8718ED4}" type="presParOf" srcId="{6281CD91-3FB3-4210-A96A-B63574F51A2E}" destId="{003497CB-64A6-4603-9CFD-C61B77E24327}" srcOrd="0" destOrd="0" presId="urn:microsoft.com/office/officeart/2018/2/layout/IconVerticalSolidList"/>
    <dgm:cxn modelId="{19E9362F-E116-4AC7-B571-B7CB5E4C40E6}" type="presParOf" srcId="{003497CB-64A6-4603-9CFD-C61B77E24327}" destId="{081B5171-11F9-4C38-84D7-2709F9F23950}" srcOrd="0" destOrd="0" presId="urn:microsoft.com/office/officeart/2018/2/layout/IconVerticalSolidList"/>
    <dgm:cxn modelId="{9BF52B56-443B-450F-A6C5-461C820E4598}" type="presParOf" srcId="{003497CB-64A6-4603-9CFD-C61B77E24327}" destId="{2F8A50E8-902F-41EA-B88E-3E99BC3443A9}" srcOrd="1" destOrd="0" presId="urn:microsoft.com/office/officeart/2018/2/layout/IconVerticalSolidList"/>
    <dgm:cxn modelId="{AD73640E-E3C9-4A3F-A314-36D2530A258F}" type="presParOf" srcId="{003497CB-64A6-4603-9CFD-C61B77E24327}" destId="{D6DD23D4-5DB8-4902-B534-97AB7E9BE817}" srcOrd="2" destOrd="0" presId="urn:microsoft.com/office/officeart/2018/2/layout/IconVerticalSolidList"/>
    <dgm:cxn modelId="{11E33B0F-3618-4A6E-9141-8A3137EB565A}" type="presParOf" srcId="{003497CB-64A6-4603-9CFD-C61B77E24327}" destId="{D7B22278-7A22-4F7B-BFD4-CE7CFC937C95}" srcOrd="3" destOrd="0" presId="urn:microsoft.com/office/officeart/2018/2/layout/IconVerticalSolidList"/>
    <dgm:cxn modelId="{B39FA083-9D8A-411C-88EF-1E9B90B67747}" type="presParOf" srcId="{6281CD91-3FB3-4210-A96A-B63574F51A2E}" destId="{7B79C2FA-9793-488C-8A37-3BA81DAF6E8B}" srcOrd="1" destOrd="0" presId="urn:microsoft.com/office/officeart/2018/2/layout/IconVerticalSolidList"/>
    <dgm:cxn modelId="{724FDA51-D4EE-41A1-A10C-917075E84455}" type="presParOf" srcId="{6281CD91-3FB3-4210-A96A-B63574F51A2E}" destId="{89132770-887C-4E27-A9FC-0AD6C39F0E77}" srcOrd="2" destOrd="0" presId="urn:microsoft.com/office/officeart/2018/2/layout/IconVerticalSolidList"/>
    <dgm:cxn modelId="{C11F79DB-A495-4E15-90D3-790B8DCA7F81}" type="presParOf" srcId="{89132770-887C-4E27-A9FC-0AD6C39F0E77}" destId="{FD93E846-7AF2-4DC3-A669-D3E99E184AE9}" srcOrd="0" destOrd="0" presId="urn:microsoft.com/office/officeart/2018/2/layout/IconVerticalSolidList"/>
    <dgm:cxn modelId="{D43BF7FC-27BA-47AB-A71E-0FE00F6452E0}" type="presParOf" srcId="{89132770-887C-4E27-A9FC-0AD6C39F0E77}" destId="{DC5F7EF4-AF9E-46E0-A4E4-9F74BADF3B32}" srcOrd="1" destOrd="0" presId="urn:microsoft.com/office/officeart/2018/2/layout/IconVerticalSolidList"/>
    <dgm:cxn modelId="{ABBABFB4-A219-42B0-A880-DBAA9593F496}" type="presParOf" srcId="{89132770-887C-4E27-A9FC-0AD6C39F0E77}" destId="{D49C8573-2C04-46AE-BF64-4605CD043231}" srcOrd="2" destOrd="0" presId="urn:microsoft.com/office/officeart/2018/2/layout/IconVerticalSolidList"/>
    <dgm:cxn modelId="{91346615-9CE7-4D6B-8B5B-4A081C32CE7B}" type="presParOf" srcId="{89132770-887C-4E27-A9FC-0AD6C39F0E77}" destId="{5BEAE113-3A2C-4920-BD95-BC2AE05BDE1C}" srcOrd="3" destOrd="0" presId="urn:microsoft.com/office/officeart/2018/2/layout/IconVerticalSolidList"/>
    <dgm:cxn modelId="{866AE4ED-AB4D-47C5-8D5F-425BF116BE44}" type="presParOf" srcId="{6281CD91-3FB3-4210-A96A-B63574F51A2E}" destId="{74B37614-F683-4CDA-BDCF-EE605791D4E3}" srcOrd="3" destOrd="0" presId="urn:microsoft.com/office/officeart/2018/2/layout/IconVerticalSolidList"/>
    <dgm:cxn modelId="{AA62F9D7-FB5E-4A2C-946F-C5C74917B052}" type="presParOf" srcId="{6281CD91-3FB3-4210-A96A-B63574F51A2E}" destId="{C828D96A-0C99-4C79-A4A4-799C903F1864}" srcOrd="4" destOrd="0" presId="urn:microsoft.com/office/officeart/2018/2/layout/IconVerticalSolidList"/>
    <dgm:cxn modelId="{C4A264D9-69B6-4EEF-BE98-455D544C2ECB}" type="presParOf" srcId="{C828D96A-0C99-4C79-A4A4-799C903F1864}" destId="{B57E9C8F-3AB6-48F6-A12F-8A6BA3337CB1}" srcOrd="0" destOrd="0" presId="urn:microsoft.com/office/officeart/2018/2/layout/IconVerticalSolidList"/>
    <dgm:cxn modelId="{5599894B-8FE0-484A-AD47-E51EFFD0DE56}" type="presParOf" srcId="{C828D96A-0C99-4C79-A4A4-799C903F1864}" destId="{97A4F25F-A161-464D-93CB-5F3EF112FA46}" srcOrd="1" destOrd="0" presId="urn:microsoft.com/office/officeart/2018/2/layout/IconVerticalSolidList"/>
    <dgm:cxn modelId="{1352506B-BFE1-4DD1-B4EE-0C13690ABAC1}" type="presParOf" srcId="{C828D96A-0C99-4C79-A4A4-799C903F1864}" destId="{FCC777B6-CF8B-4B1F-962E-B1D5860DCC3E}" srcOrd="2" destOrd="0" presId="urn:microsoft.com/office/officeart/2018/2/layout/IconVerticalSolidList"/>
    <dgm:cxn modelId="{B4827CF7-56D3-4D17-82E4-7A79163C7F9B}" type="presParOf" srcId="{C828D96A-0C99-4C79-A4A4-799C903F1864}" destId="{6CB6A322-DDD6-415C-A628-023D162401F0}" srcOrd="3" destOrd="0" presId="urn:microsoft.com/office/officeart/2018/2/layout/IconVerticalSolidList"/>
    <dgm:cxn modelId="{876A0584-2BC3-4D13-AFDE-84358E69398C}" type="presParOf" srcId="{6281CD91-3FB3-4210-A96A-B63574F51A2E}" destId="{01569100-3BF7-4DE4-BC62-582DBCE2B3C5}" srcOrd="5" destOrd="0" presId="urn:microsoft.com/office/officeart/2018/2/layout/IconVerticalSolidList"/>
    <dgm:cxn modelId="{9AD90B6D-164E-48AB-B4A8-0266CCF95924}" type="presParOf" srcId="{6281CD91-3FB3-4210-A96A-B63574F51A2E}" destId="{003FC672-A389-4CC5-8A76-56379DB4E051}" srcOrd="6" destOrd="0" presId="urn:microsoft.com/office/officeart/2018/2/layout/IconVerticalSolidList"/>
    <dgm:cxn modelId="{B77353F4-D2ED-4D6A-B9BA-A1950BF27B2A}" type="presParOf" srcId="{003FC672-A389-4CC5-8A76-56379DB4E051}" destId="{0CD1D062-EB15-4DBC-B6FA-6C2D5DC5ADB0}" srcOrd="0" destOrd="0" presId="urn:microsoft.com/office/officeart/2018/2/layout/IconVerticalSolidList"/>
    <dgm:cxn modelId="{8628EF73-9894-402E-9350-F2C2F2ACDEE6}" type="presParOf" srcId="{003FC672-A389-4CC5-8A76-56379DB4E051}" destId="{35EDC420-AFA6-434B-92F7-C2AC92F39865}" srcOrd="1" destOrd="0" presId="urn:microsoft.com/office/officeart/2018/2/layout/IconVerticalSolidList"/>
    <dgm:cxn modelId="{E9E72BB0-0B2F-4A25-A3AE-7C8AA12AF0E6}" type="presParOf" srcId="{003FC672-A389-4CC5-8A76-56379DB4E051}" destId="{36C8FF29-3270-4F3A-AF04-27DF87815EC0}" srcOrd="2" destOrd="0" presId="urn:microsoft.com/office/officeart/2018/2/layout/IconVerticalSolidList"/>
    <dgm:cxn modelId="{DEA52B00-3D6E-4814-9F41-FA6016700B3D}" type="presParOf" srcId="{003FC672-A389-4CC5-8A76-56379DB4E051}" destId="{F16559E6-50EF-4BFB-84C3-F01B8B44D2E4}" srcOrd="3" destOrd="0" presId="urn:microsoft.com/office/officeart/2018/2/layout/IconVerticalSolidList"/>
    <dgm:cxn modelId="{A42FBA6D-815E-4706-85E9-667674C6D55E}" type="presParOf" srcId="{6281CD91-3FB3-4210-A96A-B63574F51A2E}" destId="{3D7FFBC5-EFD2-4E7E-A223-D39F857A366C}" srcOrd="7" destOrd="0" presId="urn:microsoft.com/office/officeart/2018/2/layout/IconVerticalSolidList"/>
    <dgm:cxn modelId="{4E39C810-66D7-42C4-B28D-8AC5CDF81216}" type="presParOf" srcId="{6281CD91-3FB3-4210-A96A-B63574F51A2E}" destId="{A7306D9A-9B14-4E61-A6FA-BF8ACF417C5D}" srcOrd="8" destOrd="0" presId="urn:microsoft.com/office/officeart/2018/2/layout/IconVerticalSolidList"/>
    <dgm:cxn modelId="{128CE306-9FAC-44C3-978C-C10412851E04}" type="presParOf" srcId="{A7306D9A-9B14-4E61-A6FA-BF8ACF417C5D}" destId="{AF5E4FF7-DC1A-4679-B895-C6E611BBD28A}" srcOrd="0" destOrd="0" presId="urn:microsoft.com/office/officeart/2018/2/layout/IconVerticalSolidList"/>
    <dgm:cxn modelId="{8672B80D-C427-4CA6-BA1A-8D9BDD074063}" type="presParOf" srcId="{A7306D9A-9B14-4E61-A6FA-BF8ACF417C5D}" destId="{59589EAA-745D-4DD2-8B6A-A560E62F053C}" srcOrd="1" destOrd="0" presId="urn:microsoft.com/office/officeart/2018/2/layout/IconVerticalSolidList"/>
    <dgm:cxn modelId="{750DA99C-F45E-4FCD-A7D4-A9FA6A4E1BD0}" type="presParOf" srcId="{A7306D9A-9B14-4E61-A6FA-BF8ACF417C5D}" destId="{93950E8C-4B66-431F-BABE-C2A97F0D54A5}" srcOrd="2" destOrd="0" presId="urn:microsoft.com/office/officeart/2018/2/layout/IconVerticalSolidList"/>
    <dgm:cxn modelId="{DAB9F7BC-D20D-4CA2-BA53-87CA4EDB9CFB}" type="presParOf" srcId="{A7306D9A-9B14-4E61-A6FA-BF8ACF417C5D}" destId="{575A6BB2-83C1-4009-8A63-91C200A857AC}" srcOrd="3" destOrd="0" presId="urn:microsoft.com/office/officeart/2018/2/layout/IconVerticalSolidList"/>
    <dgm:cxn modelId="{D9E96A4A-937F-40CE-82D0-843C0E9D67E3}" type="presParOf" srcId="{6281CD91-3FB3-4210-A96A-B63574F51A2E}" destId="{37E06477-9CCD-49B8-90FE-B57900BEF0CC}" srcOrd="9" destOrd="0" presId="urn:microsoft.com/office/officeart/2018/2/layout/IconVerticalSolidList"/>
    <dgm:cxn modelId="{C212710B-F604-4C20-BC47-B6CA638EE38D}" type="presParOf" srcId="{6281CD91-3FB3-4210-A96A-B63574F51A2E}" destId="{56494E97-3FF9-4711-913F-57A594AE4A7E}" srcOrd="10" destOrd="0" presId="urn:microsoft.com/office/officeart/2018/2/layout/IconVerticalSolidList"/>
    <dgm:cxn modelId="{796E2C69-7A84-4F99-925B-85497AEB0D37}" type="presParOf" srcId="{56494E97-3FF9-4711-913F-57A594AE4A7E}" destId="{70DD9EEE-7C2B-4569-94BC-C53AA4A15A8F}" srcOrd="0" destOrd="0" presId="urn:microsoft.com/office/officeart/2018/2/layout/IconVerticalSolidList"/>
    <dgm:cxn modelId="{4166C160-EC83-40C5-B487-80A3426CB807}" type="presParOf" srcId="{56494E97-3FF9-4711-913F-57A594AE4A7E}" destId="{CEDF3884-9A15-4E25-B80D-75782E2B859D}" srcOrd="1" destOrd="0" presId="urn:microsoft.com/office/officeart/2018/2/layout/IconVerticalSolidList"/>
    <dgm:cxn modelId="{2D344EE8-6C1C-4526-AA1F-38C2B33CD3A9}" type="presParOf" srcId="{56494E97-3FF9-4711-913F-57A594AE4A7E}" destId="{EE976475-551F-4FA4-898B-ABFD5BAE7B54}" srcOrd="2" destOrd="0" presId="urn:microsoft.com/office/officeart/2018/2/layout/IconVerticalSolidList"/>
    <dgm:cxn modelId="{6E9300F4-0052-4402-AA57-15C41EE1E30B}" type="presParOf" srcId="{56494E97-3FF9-4711-913F-57A594AE4A7E}" destId="{48B2D0F6-31FA-4419-AF0B-844C54F10558}" srcOrd="3" destOrd="0" presId="urn:microsoft.com/office/officeart/2018/2/layout/IconVerticalSolidList"/>
    <dgm:cxn modelId="{DF104DD3-ABA8-4A4D-9C27-B1E52062F300}" type="presParOf" srcId="{6281CD91-3FB3-4210-A96A-B63574F51A2E}" destId="{2BDDAE99-AF09-4D32-89D6-9628A53ED044}" srcOrd="11" destOrd="0" presId="urn:microsoft.com/office/officeart/2018/2/layout/IconVerticalSolidList"/>
    <dgm:cxn modelId="{17CED991-B418-46C1-AB31-66EF6919036E}" type="presParOf" srcId="{6281CD91-3FB3-4210-A96A-B63574F51A2E}" destId="{A22AC95C-BB26-407A-A675-14D5CF95B6F8}" srcOrd="12" destOrd="0" presId="urn:microsoft.com/office/officeart/2018/2/layout/IconVerticalSolidList"/>
    <dgm:cxn modelId="{154B6844-EF4F-4941-B747-3AACA92D2298}" type="presParOf" srcId="{A22AC95C-BB26-407A-A675-14D5CF95B6F8}" destId="{680CB73D-E90C-49E6-8B9C-CC7D3ACBE61C}" srcOrd="0" destOrd="0" presId="urn:microsoft.com/office/officeart/2018/2/layout/IconVerticalSolidList"/>
    <dgm:cxn modelId="{FB2C06D1-AD07-403D-8C29-46DA61EFB6F4}" type="presParOf" srcId="{A22AC95C-BB26-407A-A675-14D5CF95B6F8}" destId="{FB1BF83A-0685-48AE-8E4E-2F8E2DA9720E}" srcOrd="1" destOrd="0" presId="urn:microsoft.com/office/officeart/2018/2/layout/IconVerticalSolidList"/>
    <dgm:cxn modelId="{94D47212-BCEF-4C81-9EAA-E45DBFB2F72F}" type="presParOf" srcId="{A22AC95C-BB26-407A-A675-14D5CF95B6F8}" destId="{912694FB-C480-406C-BFD2-3F2F15990447}" srcOrd="2" destOrd="0" presId="urn:microsoft.com/office/officeart/2018/2/layout/IconVerticalSolidList"/>
    <dgm:cxn modelId="{EE4EA36D-B8DA-4C79-B875-FCF8BCFDFB5C}" type="presParOf" srcId="{A22AC95C-BB26-407A-A675-14D5CF95B6F8}" destId="{09599201-B887-4015-8A5C-BBDD41015D7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1B5171-11F9-4C38-84D7-2709F9F23950}">
      <dsp:nvSpPr>
        <dsp:cNvPr id="0" name=""/>
        <dsp:cNvSpPr/>
      </dsp:nvSpPr>
      <dsp:spPr>
        <a:xfrm>
          <a:off x="0" y="356"/>
          <a:ext cx="10576558" cy="49114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F8A50E8-902F-41EA-B88E-3E99BC3443A9}">
      <dsp:nvSpPr>
        <dsp:cNvPr id="0" name=""/>
        <dsp:cNvSpPr/>
      </dsp:nvSpPr>
      <dsp:spPr>
        <a:xfrm>
          <a:off x="148572" y="110864"/>
          <a:ext cx="270131" cy="27013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7B22278-7A22-4F7B-BFD4-CE7CFC937C95}">
      <dsp:nvSpPr>
        <dsp:cNvPr id="0" name=""/>
        <dsp:cNvSpPr/>
      </dsp:nvSpPr>
      <dsp:spPr>
        <a:xfrm>
          <a:off x="567275" y="356"/>
          <a:ext cx="10009282" cy="491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1980" tIns="51980" rIns="51980" bIns="51980" numCol="1" spcCol="1270" anchor="ctr" anchorCtr="0">
          <a:noAutofit/>
        </a:bodyPr>
        <a:lstStyle/>
        <a:p>
          <a:pPr marL="0" lvl="0" indent="0" algn="l" defTabSz="622300">
            <a:lnSpc>
              <a:spcPct val="90000"/>
            </a:lnSpc>
            <a:spcBef>
              <a:spcPct val="0"/>
            </a:spcBef>
            <a:spcAft>
              <a:spcPct val="35000"/>
            </a:spcAft>
            <a:buNone/>
          </a:pPr>
          <a:r>
            <a:rPr lang="en-US" sz="1400" kern="1200"/>
            <a:t>__init__  is automatically called each time and instance is generated from a class.</a:t>
          </a:r>
        </a:p>
      </dsp:txBody>
      <dsp:txXfrm>
        <a:off x="567275" y="356"/>
        <a:ext cx="10009282" cy="491147"/>
      </dsp:txXfrm>
    </dsp:sp>
    <dsp:sp modelId="{FD93E846-7AF2-4DC3-A669-D3E99E184AE9}">
      <dsp:nvSpPr>
        <dsp:cNvPr id="0" name=""/>
        <dsp:cNvSpPr/>
      </dsp:nvSpPr>
      <dsp:spPr>
        <a:xfrm>
          <a:off x="0" y="614291"/>
          <a:ext cx="10576558" cy="49114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C5F7EF4-AF9E-46E0-A4E4-9F74BADF3B32}">
      <dsp:nvSpPr>
        <dsp:cNvPr id="0" name=""/>
        <dsp:cNvSpPr/>
      </dsp:nvSpPr>
      <dsp:spPr>
        <a:xfrm>
          <a:off x="148572" y="724799"/>
          <a:ext cx="270131" cy="27013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BEAE113-3A2C-4920-BD95-BC2AE05BDE1C}">
      <dsp:nvSpPr>
        <dsp:cNvPr id="0" name=""/>
        <dsp:cNvSpPr/>
      </dsp:nvSpPr>
      <dsp:spPr>
        <a:xfrm>
          <a:off x="567275" y="614291"/>
          <a:ext cx="10009282" cy="491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1980" tIns="51980" rIns="51980" bIns="51980" numCol="1" spcCol="1270" anchor="ctr" anchorCtr="0">
          <a:noAutofit/>
        </a:bodyPr>
        <a:lstStyle/>
        <a:p>
          <a:pPr marL="0" lvl="0" indent="0" algn="l" defTabSz="622300">
            <a:lnSpc>
              <a:spcPct val="90000"/>
            </a:lnSpc>
            <a:spcBef>
              <a:spcPct val="0"/>
            </a:spcBef>
            <a:spcAft>
              <a:spcPct val="35000"/>
            </a:spcAft>
            <a:buNone/>
          </a:pPr>
          <a:r>
            <a:rPr lang="en-US" sz="1400" kern="1200"/>
            <a:t>The new instance is passed to the self parameter of the __init__ method</a:t>
          </a:r>
        </a:p>
      </dsp:txBody>
      <dsp:txXfrm>
        <a:off x="567275" y="614291"/>
        <a:ext cx="10009282" cy="491147"/>
      </dsp:txXfrm>
    </dsp:sp>
    <dsp:sp modelId="{B57E9C8F-3AB6-48F6-A12F-8A6BA3337CB1}">
      <dsp:nvSpPr>
        <dsp:cNvPr id="0" name=""/>
        <dsp:cNvSpPr/>
      </dsp:nvSpPr>
      <dsp:spPr>
        <a:xfrm>
          <a:off x="0" y="1228225"/>
          <a:ext cx="10576558" cy="49114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7A4F25F-A161-464D-93CB-5F3EF112FA46}">
      <dsp:nvSpPr>
        <dsp:cNvPr id="0" name=""/>
        <dsp:cNvSpPr/>
      </dsp:nvSpPr>
      <dsp:spPr>
        <a:xfrm>
          <a:off x="148572" y="1338733"/>
          <a:ext cx="270131" cy="27013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CB6A322-DDD6-415C-A628-023D162401F0}">
      <dsp:nvSpPr>
        <dsp:cNvPr id="0" name=""/>
        <dsp:cNvSpPr/>
      </dsp:nvSpPr>
      <dsp:spPr>
        <a:xfrm>
          <a:off x="567275" y="1228225"/>
          <a:ext cx="10009282" cy="491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1980" tIns="51980" rIns="51980" bIns="51980" numCol="1" spcCol="1270" anchor="ctr" anchorCtr="0">
          <a:noAutofit/>
        </a:bodyPr>
        <a:lstStyle/>
        <a:p>
          <a:pPr marL="0" lvl="0" indent="0" algn="l" defTabSz="622300">
            <a:lnSpc>
              <a:spcPct val="90000"/>
            </a:lnSpc>
            <a:spcBef>
              <a:spcPct val="0"/>
            </a:spcBef>
            <a:spcAft>
              <a:spcPct val="35000"/>
            </a:spcAft>
            <a:buNone/>
          </a:pPr>
          <a:r>
            <a:rPr lang="en-US" sz="1400" kern="1200"/>
            <a:t>The __init__method is the constructor.  It is responsible for initiating instances when they are made.</a:t>
          </a:r>
        </a:p>
      </dsp:txBody>
      <dsp:txXfrm>
        <a:off x="567275" y="1228225"/>
        <a:ext cx="10009282" cy="491147"/>
      </dsp:txXfrm>
    </dsp:sp>
    <dsp:sp modelId="{0CD1D062-EB15-4DBC-B6FA-6C2D5DC5ADB0}">
      <dsp:nvSpPr>
        <dsp:cNvPr id="0" name=""/>
        <dsp:cNvSpPr/>
      </dsp:nvSpPr>
      <dsp:spPr>
        <a:xfrm>
          <a:off x="0" y="1842160"/>
          <a:ext cx="10576558" cy="49114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5EDC420-AFA6-434B-92F7-C2AC92F39865}">
      <dsp:nvSpPr>
        <dsp:cNvPr id="0" name=""/>
        <dsp:cNvSpPr/>
      </dsp:nvSpPr>
      <dsp:spPr>
        <a:xfrm>
          <a:off x="148572" y="1952668"/>
          <a:ext cx="270131" cy="27013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16559E6-50EF-4BFB-84C3-F01B8B44D2E4}">
      <dsp:nvSpPr>
        <dsp:cNvPr id="0" name=""/>
        <dsp:cNvSpPr/>
      </dsp:nvSpPr>
      <dsp:spPr>
        <a:xfrm>
          <a:off x="567275" y="1842160"/>
          <a:ext cx="10009282" cy="491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1980" tIns="51980" rIns="51980" bIns="51980" numCol="1" spcCol="1270" anchor="ctr" anchorCtr="0">
          <a:noAutofit/>
        </a:bodyPr>
        <a:lstStyle/>
        <a:p>
          <a:pPr marL="0" lvl="0" indent="0" algn="l" defTabSz="622300">
            <a:lnSpc>
              <a:spcPct val="90000"/>
            </a:lnSpc>
            <a:spcBef>
              <a:spcPct val="0"/>
            </a:spcBef>
            <a:spcAft>
              <a:spcPct val="35000"/>
            </a:spcAft>
            <a:buNone/>
          </a:pPr>
          <a:r>
            <a:rPr lang="en-US" sz="1400" kern="1200"/>
            <a:t>If no __init__ is present, class calls return an empty instance without initializing it.</a:t>
          </a:r>
        </a:p>
      </dsp:txBody>
      <dsp:txXfrm>
        <a:off x="567275" y="1842160"/>
        <a:ext cx="10009282" cy="491147"/>
      </dsp:txXfrm>
    </dsp:sp>
    <dsp:sp modelId="{AF5E4FF7-DC1A-4679-B895-C6E611BBD28A}">
      <dsp:nvSpPr>
        <dsp:cNvPr id="0" name=""/>
        <dsp:cNvSpPr/>
      </dsp:nvSpPr>
      <dsp:spPr>
        <a:xfrm>
          <a:off x="0" y="2456094"/>
          <a:ext cx="10576558" cy="491147"/>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9589EAA-745D-4DD2-8B6A-A560E62F053C}">
      <dsp:nvSpPr>
        <dsp:cNvPr id="0" name=""/>
        <dsp:cNvSpPr/>
      </dsp:nvSpPr>
      <dsp:spPr>
        <a:xfrm>
          <a:off x="148572" y="2566602"/>
          <a:ext cx="270131" cy="27013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75A6BB2-83C1-4009-8A63-91C200A857AC}">
      <dsp:nvSpPr>
        <dsp:cNvPr id="0" name=""/>
        <dsp:cNvSpPr/>
      </dsp:nvSpPr>
      <dsp:spPr>
        <a:xfrm>
          <a:off x="567275" y="2456094"/>
          <a:ext cx="10009282" cy="491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1980" tIns="51980" rIns="51980" bIns="51980" numCol="1" spcCol="1270" anchor="ctr" anchorCtr="0">
          <a:noAutofit/>
        </a:bodyPr>
        <a:lstStyle/>
        <a:p>
          <a:pPr marL="0" lvl="0" indent="0" algn="l" defTabSz="622300">
            <a:lnSpc>
              <a:spcPct val="90000"/>
            </a:lnSpc>
            <a:spcBef>
              <a:spcPct val="0"/>
            </a:spcBef>
            <a:spcAft>
              <a:spcPct val="35000"/>
            </a:spcAft>
            <a:buNone/>
          </a:pPr>
          <a:r>
            <a:rPr lang="en-US" sz="1400" kern="1200"/>
            <a:t>The __init__ method is from  a class of methods called operator overloading methods. (note the </a:t>
          </a:r>
          <a:r>
            <a:rPr lang="en-US" sz="1400" b="1" kern="1200"/>
            <a:t>double-underscores</a:t>
          </a:r>
          <a:r>
            <a:rPr lang="en-US" sz="1400" kern="1200"/>
            <a:t> at the beginning and end of its name)</a:t>
          </a:r>
        </a:p>
      </dsp:txBody>
      <dsp:txXfrm>
        <a:off x="567275" y="2456094"/>
        <a:ext cx="10009282" cy="491147"/>
      </dsp:txXfrm>
    </dsp:sp>
    <dsp:sp modelId="{70DD9EEE-7C2B-4569-94BC-C53AA4A15A8F}">
      <dsp:nvSpPr>
        <dsp:cNvPr id="0" name=""/>
        <dsp:cNvSpPr/>
      </dsp:nvSpPr>
      <dsp:spPr>
        <a:xfrm>
          <a:off x="0" y="3070029"/>
          <a:ext cx="10576558" cy="49114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EDF3884-9A15-4E25-B80D-75782E2B859D}">
      <dsp:nvSpPr>
        <dsp:cNvPr id="0" name=""/>
        <dsp:cNvSpPr/>
      </dsp:nvSpPr>
      <dsp:spPr>
        <a:xfrm>
          <a:off x="148572" y="3180537"/>
          <a:ext cx="270131" cy="27013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8B2D0F6-31FA-4419-AF0B-844C54F10558}">
      <dsp:nvSpPr>
        <dsp:cNvPr id="0" name=""/>
        <dsp:cNvSpPr/>
      </dsp:nvSpPr>
      <dsp:spPr>
        <a:xfrm>
          <a:off x="567275" y="3070029"/>
          <a:ext cx="10009282" cy="491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1980" tIns="51980" rIns="51980" bIns="51980" numCol="1" spcCol="1270" anchor="ctr" anchorCtr="0">
          <a:noAutofit/>
        </a:bodyPr>
        <a:lstStyle/>
        <a:p>
          <a:pPr marL="0" lvl="0" indent="0" algn="l" defTabSz="622300">
            <a:lnSpc>
              <a:spcPct val="90000"/>
            </a:lnSpc>
            <a:spcBef>
              <a:spcPct val="0"/>
            </a:spcBef>
            <a:spcAft>
              <a:spcPct val="35000"/>
            </a:spcAft>
            <a:buNone/>
          </a:pPr>
          <a:r>
            <a:rPr lang="en-US" sz="1400" kern="1200"/>
            <a:t>Operator overloading objects coded with classes intercept and respond to operations that work on built-in types (addition, slicing, printing, etc.)</a:t>
          </a:r>
        </a:p>
      </dsp:txBody>
      <dsp:txXfrm>
        <a:off x="567275" y="3070029"/>
        <a:ext cx="10009282" cy="491147"/>
      </dsp:txXfrm>
    </dsp:sp>
    <dsp:sp modelId="{680CB73D-E90C-49E6-8B9C-CC7D3ACBE61C}">
      <dsp:nvSpPr>
        <dsp:cNvPr id="0" name=""/>
        <dsp:cNvSpPr/>
      </dsp:nvSpPr>
      <dsp:spPr>
        <a:xfrm>
          <a:off x="0" y="3683963"/>
          <a:ext cx="10576558" cy="49114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B1BF83A-0685-48AE-8E4E-2F8E2DA9720E}">
      <dsp:nvSpPr>
        <dsp:cNvPr id="0" name=""/>
        <dsp:cNvSpPr/>
      </dsp:nvSpPr>
      <dsp:spPr>
        <a:xfrm>
          <a:off x="148572" y="3794471"/>
          <a:ext cx="270131" cy="270131"/>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9599201-B887-4015-8A5C-BBDD41015D76}">
      <dsp:nvSpPr>
        <dsp:cNvPr id="0" name=""/>
        <dsp:cNvSpPr/>
      </dsp:nvSpPr>
      <dsp:spPr>
        <a:xfrm>
          <a:off x="567275" y="3683963"/>
          <a:ext cx="10009282" cy="491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1980" tIns="51980" rIns="51980" bIns="51980" numCol="1" spcCol="1270" anchor="ctr" anchorCtr="0">
          <a:noAutofit/>
        </a:bodyPr>
        <a:lstStyle/>
        <a:p>
          <a:pPr marL="0" lvl="0" indent="0" algn="l" defTabSz="622300">
            <a:lnSpc>
              <a:spcPct val="90000"/>
            </a:lnSpc>
            <a:spcBef>
              <a:spcPct val="0"/>
            </a:spcBef>
            <a:spcAft>
              <a:spcPct val="35000"/>
            </a:spcAft>
            <a:buNone/>
          </a:pPr>
          <a:r>
            <a:rPr lang="en-US" sz="1400" kern="1200"/>
            <a:t>They enable objects to be more tightly integrated with Python object models.</a:t>
          </a:r>
        </a:p>
      </dsp:txBody>
      <dsp:txXfrm>
        <a:off x="567275" y="3683963"/>
        <a:ext cx="10009282" cy="49114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48A87A34-81AB-432B-8DAE-1953F412C126}" type="datetimeFigureOut">
              <a:rPr lang="en-US" dirty="0"/>
              <a:pPr/>
              <a:t>1/22/19</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1/22/19</a:t>
            </a:fld>
            <a:endParaRPr lang="en-US" dirty="0"/>
          </a:p>
        </p:txBody>
      </p:sp>
      <p:sp>
        <p:nvSpPr>
          <p:cNvPr id="5" name="Footer Placeholder 4"/>
          <p:cNvSpPr>
            <a:spLocks noGrp="1"/>
          </p:cNvSpPr>
          <p:nvPr>
            <p:ph type="ftr" sz="quarter" idx="11"/>
          </p:nvPr>
        </p:nvSpPr>
        <p:spPr>
          <a:xfrm>
            <a:off x="804672" y="6227064"/>
            <a:ext cx="10588752" cy="320040"/>
          </a:xfrm>
        </p:spPr>
        <p:txBody>
          <a:body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1/22/19</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1/22/19</a:t>
            </a:fld>
            <a:endParaRPr lang="en-US" dirty="0"/>
          </a:p>
        </p:txBody>
      </p:sp>
      <p:sp>
        <p:nvSpPr>
          <p:cNvPr id="6" name="Footer Placeholder 5"/>
          <p:cNvSpPr>
            <a:spLocks noGrp="1"/>
          </p:cNvSpPr>
          <p:nvPr>
            <p:ph type="ftr" sz="quarter" idx="11"/>
          </p:nvPr>
        </p:nvSpPr>
        <p:spPr>
          <a:xfrm>
            <a:off x="804672" y="6227064"/>
            <a:ext cx="10588752" cy="320040"/>
          </a:xfrm>
        </p:spPr>
        <p:txBody>
          <a:bodyPr/>
          <a:lstStyle/>
          <a:p>
            <a:endParaRPr lang="en-US" dirty="0"/>
          </a:p>
        </p:txBody>
      </p:sp>
      <p:sp>
        <p:nvSpPr>
          <p:cNvPr id="7" name="Slide Number Placeholder 6"/>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48A87A34-81AB-432B-8DAE-1953F412C126}" type="datetimeFigureOut">
              <a:rPr lang="en-US" dirty="0"/>
              <a:t>1/22/19</a:t>
            </a:fld>
            <a:endParaRPr lang="en-US" dirty="0"/>
          </a:p>
        </p:txBody>
      </p:sp>
      <p:sp>
        <p:nvSpPr>
          <p:cNvPr id="8" name="Footer Placeholder 7"/>
          <p:cNvSpPr>
            <a:spLocks noGrp="1"/>
          </p:cNvSpPr>
          <p:nvPr>
            <p:ph type="ftr" sz="quarter" idx="11"/>
          </p:nvPr>
        </p:nvSpPr>
        <p:spPr>
          <a:xfrm>
            <a:off x="804672" y="6227064"/>
            <a:ext cx="10588752" cy="320040"/>
          </a:xfrm>
        </p:spPr>
        <p:txBody>
          <a:bodyPr/>
          <a:lstStyle/>
          <a:p>
            <a:endParaRPr lang="en-US" dirty="0"/>
          </a:p>
        </p:txBody>
      </p:sp>
      <p:sp>
        <p:nvSpPr>
          <p:cNvPr id="9" name="Slide Number Placeholder 8"/>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1/22/19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48A87A34-81AB-432B-8DAE-1953F412C126}" type="datetimeFigureOut">
              <a:rPr lang="en-US" dirty="0"/>
              <a:t>1/22/19</a:t>
            </a:fld>
            <a:endParaRPr lang="en-US" dirty="0"/>
          </a:p>
        </p:txBody>
      </p:sp>
      <p:sp>
        <p:nvSpPr>
          <p:cNvPr id="3" name="Footer Placeholder 2"/>
          <p:cNvSpPr>
            <a:spLocks noGrp="1"/>
          </p:cNvSpPr>
          <p:nvPr>
            <p:ph type="ftr" sz="quarter" idx="11"/>
          </p:nvPr>
        </p:nvSpPr>
        <p:spPr>
          <a:xfrm>
            <a:off x="804672" y="6227064"/>
            <a:ext cx="10588752" cy="320040"/>
          </a:xfrm>
        </p:spPr>
        <p:txBody>
          <a:bodyPr/>
          <a:lstStyle/>
          <a:p>
            <a:endParaRPr lang="en-US" dirty="0"/>
          </a:p>
        </p:txBody>
      </p:sp>
      <p:sp>
        <p:nvSpPr>
          <p:cNvPr id="4" name="Slide Number Placeholder 3"/>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1/22/19</a:t>
            </a:fld>
            <a:endParaRPr lang="en-US" dirty="0"/>
          </a:p>
        </p:txBody>
      </p:sp>
      <p:sp>
        <p:nvSpPr>
          <p:cNvPr id="6" name="Footer Placeholder 5"/>
          <p:cNvSpPr>
            <a:spLocks noGrp="1"/>
          </p:cNvSpPr>
          <p:nvPr>
            <p:ph type="ftr" sz="quarter" idx="11"/>
          </p:nvPr>
        </p:nvSpPr>
        <p:spPr>
          <a:xfrm>
            <a:off x="804672" y="6227064"/>
            <a:ext cx="5942203" cy="320040"/>
          </a:xfrm>
        </p:spPr>
        <p:txBody>
          <a:bodyPr/>
          <a:lstStyle/>
          <a:p>
            <a:endParaRPr lang="en-US" dirty="0"/>
          </a:p>
        </p:txBody>
      </p:sp>
      <p:sp>
        <p:nvSpPr>
          <p:cNvPr id="7" name="Slide Number Placeholder 6"/>
          <p:cNvSpPr>
            <a:spLocks noGrp="1"/>
          </p:cNvSpPr>
          <p:nvPr>
            <p:ph type="sldNum" sz="quarter" idx="12"/>
          </p:nvPr>
        </p:nvSpPr>
        <p:spPr>
          <a:xfrm>
            <a:off x="5828377"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48A87A34-81AB-432B-8DAE-1953F412C126}" type="datetimeFigureOut">
              <a:rPr lang="en-US" dirty="0"/>
              <a:pPr/>
              <a:t>1/22/19</a:t>
            </a:fld>
            <a:endParaRPr lang="en-US" dirty="0"/>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7.xml"/><Relationship Id="rId4" Type="http://schemas.openxmlformats.org/officeDocument/2006/relationships/image" Target="../media/image26.tiff"/></Relationships>
</file>

<file path=ppt/slides/_rels/slide11.xml.rels><?xml version="1.0" encoding="UTF-8" standalone="yes"?>
<Relationships xmlns="http://schemas.openxmlformats.org/package/2006/relationships"><Relationship Id="rId3" Type="http://schemas.openxmlformats.org/officeDocument/2006/relationships/image" Target="../media/image28.tiff"/><Relationship Id="rId7" Type="http://schemas.openxmlformats.org/officeDocument/2006/relationships/image" Target="../media/image32.tiff"/><Relationship Id="rId2" Type="http://schemas.openxmlformats.org/officeDocument/2006/relationships/image" Target="../media/image27.tiff"/><Relationship Id="rId1" Type="http://schemas.openxmlformats.org/officeDocument/2006/relationships/slideLayout" Target="../slideLayouts/slideLayout7.xml"/><Relationship Id="rId6" Type="http://schemas.openxmlformats.org/officeDocument/2006/relationships/image" Target="../media/image31.tiff"/><Relationship Id="rId5" Type="http://schemas.openxmlformats.org/officeDocument/2006/relationships/image" Target="../media/image30.tiff"/><Relationship Id="rId4" Type="http://schemas.openxmlformats.org/officeDocument/2006/relationships/image" Target="../media/image29.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tiff"/><Relationship Id="rId1" Type="http://schemas.openxmlformats.org/officeDocument/2006/relationships/slideLayout" Target="../slideLayouts/slideLayout7.xml"/><Relationship Id="rId4" Type="http://schemas.openxmlformats.org/officeDocument/2006/relationships/image" Target="../media/image35.tiff"/></Relationships>
</file>

<file path=ppt/slides/_rels/slide1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7.xml"/><Relationship Id="rId4" Type="http://schemas.openxmlformats.org/officeDocument/2006/relationships/image" Target="../media/image18.tiff"/></Relationships>
</file>

<file path=ppt/slides/_rels/slide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7.xml"/><Relationship Id="rId6" Type="http://schemas.openxmlformats.org/officeDocument/2006/relationships/image" Target="../media/image23.tiff"/><Relationship Id="rId5" Type="http://schemas.openxmlformats.org/officeDocument/2006/relationships/image" Target="../media/image22.sv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3904BE49-D42F-4F46-B6D8-2F3171216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D57C06C8-18BE-4336-B9E0-3E15ACC93B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69" name="Freeform 5">
              <a:extLst>
                <a:ext uri="{FF2B5EF4-FFF2-40B4-BE49-F238E27FC236}">
                  <a16:creationId xmlns:a16="http://schemas.microsoft.com/office/drawing/2014/main" id="{C1C39E9B-4917-47D7-B9CB-56480F8876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Freeform 6">
              <a:extLst>
                <a:ext uri="{FF2B5EF4-FFF2-40B4-BE49-F238E27FC236}">
                  <a16:creationId xmlns:a16="http://schemas.microsoft.com/office/drawing/2014/main" id="{5F7200AE-DDFE-46D2-ABCA-99906B970E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Freeform 7">
              <a:extLst>
                <a:ext uri="{FF2B5EF4-FFF2-40B4-BE49-F238E27FC236}">
                  <a16:creationId xmlns:a16="http://schemas.microsoft.com/office/drawing/2014/main" id="{CAC40760-2393-4FAE-9A58-F4CDC06716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Freeform 8">
              <a:extLst>
                <a:ext uri="{FF2B5EF4-FFF2-40B4-BE49-F238E27FC236}">
                  <a16:creationId xmlns:a16="http://schemas.microsoft.com/office/drawing/2014/main" id="{1080422B-1649-4C8E-9459-4214243609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Freeform 9">
              <a:extLst>
                <a:ext uri="{FF2B5EF4-FFF2-40B4-BE49-F238E27FC236}">
                  <a16:creationId xmlns:a16="http://schemas.microsoft.com/office/drawing/2014/main" id="{0136A7BD-0DB3-401B-A6AB-38BD30D100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Freeform 10">
              <a:extLst>
                <a:ext uri="{FF2B5EF4-FFF2-40B4-BE49-F238E27FC236}">
                  <a16:creationId xmlns:a16="http://schemas.microsoft.com/office/drawing/2014/main" id="{FD037346-242B-41AF-8CF5-C35284CA24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Freeform 11">
              <a:extLst>
                <a:ext uri="{FF2B5EF4-FFF2-40B4-BE49-F238E27FC236}">
                  <a16:creationId xmlns:a16="http://schemas.microsoft.com/office/drawing/2014/main" id="{238EBF94-0BBF-4BAE-AE27-729E3AC135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Freeform 12">
              <a:extLst>
                <a:ext uri="{FF2B5EF4-FFF2-40B4-BE49-F238E27FC236}">
                  <a16:creationId xmlns:a16="http://schemas.microsoft.com/office/drawing/2014/main" id="{3940EFD7-EB1A-47AF-9DC9-7D4FCC6011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13">
              <a:extLst>
                <a:ext uri="{FF2B5EF4-FFF2-40B4-BE49-F238E27FC236}">
                  <a16:creationId xmlns:a16="http://schemas.microsoft.com/office/drawing/2014/main" id="{6BAA7A10-98A8-4931-9BE2-B573EB3767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Freeform 14">
              <a:extLst>
                <a:ext uri="{FF2B5EF4-FFF2-40B4-BE49-F238E27FC236}">
                  <a16:creationId xmlns:a16="http://schemas.microsoft.com/office/drawing/2014/main" id="{420223F5-34A9-4388-AF7B-38C76242FC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15">
              <a:extLst>
                <a:ext uri="{FF2B5EF4-FFF2-40B4-BE49-F238E27FC236}">
                  <a16:creationId xmlns:a16="http://schemas.microsoft.com/office/drawing/2014/main" id="{3CC9C746-C646-4363-B3D3-349B5C18C3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3EAA5BC5-AB13-4C8E-9D9D-05DE777C5F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17">
              <a:extLst>
                <a:ext uri="{FF2B5EF4-FFF2-40B4-BE49-F238E27FC236}">
                  <a16:creationId xmlns:a16="http://schemas.microsoft.com/office/drawing/2014/main" id="{500FC397-0569-4EC4-926A-DDD62AC495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18">
              <a:extLst>
                <a:ext uri="{FF2B5EF4-FFF2-40B4-BE49-F238E27FC236}">
                  <a16:creationId xmlns:a16="http://schemas.microsoft.com/office/drawing/2014/main" id="{284FF041-FE7D-47CD-830F-7FABF41C7C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19">
              <a:extLst>
                <a:ext uri="{FF2B5EF4-FFF2-40B4-BE49-F238E27FC236}">
                  <a16:creationId xmlns:a16="http://schemas.microsoft.com/office/drawing/2014/main" id="{224154F3-CDFE-4FFF-92E4-ECEACF4A66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20">
              <a:extLst>
                <a:ext uri="{FF2B5EF4-FFF2-40B4-BE49-F238E27FC236}">
                  <a16:creationId xmlns:a16="http://schemas.microsoft.com/office/drawing/2014/main" id="{CCE7404D-AA5A-4B82-A875-07F35D7C2D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21">
              <a:extLst>
                <a:ext uri="{FF2B5EF4-FFF2-40B4-BE49-F238E27FC236}">
                  <a16:creationId xmlns:a16="http://schemas.microsoft.com/office/drawing/2014/main" id="{526B6FED-4F20-4070-95B4-FF6F439E1C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22">
              <a:extLst>
                <a:ext uri="{FF2B5EF4-FFF2-40B4-BE49-F238E27FC236}">
                  <a16:creationId xmlns:a16="http://schemas.microsoft.com/office/drawing/2014/main" id="{3A75958D-1716-4B5A-A745-AFA4962FA4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23">
              <a:extLst>
                <a:ext uri="{FF2B5EF4-FFF2-40B4-BE49-F238E27FC236}">
                  <a16:creationId xmlns:a16="http://schemas.microsoft.com/office/drawing/2014/main" id="{531A2051-17DE-4E9D-9EA6-026B97B1A9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89" name="Rectangle 88">
            <a:extLst>
              <a:ext uri="{FF2B5EF4-FFF2-40B4-BE49-F238E27FC236}">
                <a16:creationId xmlns:a16="http://schemas.microsoft.com/office/drawing/2014/main" id="{CE0642A0-80D3-4F37-8249-A07E6F382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80" y="-6706"/>
            <a:ext cx="12194680" cy="4127711"/>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60">
            <a:extLst>
              <a:ext uri="{FF2B5EF4-FFF2-40B4-BE49-F238E27FC236}">
                <a16:creationId xmlns:a16="http://schemas.microsoft.com/office/drawing/2014/main" id="{D61DBF3F-09D5-324C-B6CB-94DC5FE07478}"/>
              </a:ext>
            </a:extLst>
          </p:cNvPr>
          <p:cNvPicPr>
            <a:picLocks noChangeAspect="1"/>
          </p:cNvPicPr>
          <p:nvPr/>
        </p:nvPicPr>
        <p:blipFill>
          <a:blip r:embed="rId2"/>
          <a:stretch>
            <a:fillRect/>
          </a:stretch>
        </p:blipFill>
        <p:spPr>
          <a:xfrm>
            <a:off x="4352383" y="321731"/>
            <a:ext cx="3486173" cy="3477458"/>
          </a:xfrm>
          <a:prstGeom prst="rect">
            <a:avLst/>
          </a:prstGeom>
          <a:ln w="12700">
            <a:noFill/>
          </a:ln>
        </p:spPr>
      </p:pic>
      <p:grpSp>
        <p:nvGrpSpPr>
          <p:cNvPr id="91" name="Group 90">
            <a:extLst>
              <a:ext uri="{FF2B5EF4-FFF2-40B4-BE49-F238E27FC236}">
                <a16:creationId xmlns:a16="http://schemas.microsoft.com/office/drawing/2014/main" id="{FA760135-24A9-40C9-B45F-2EB5B6420E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4206292"/>
            <a:ext cx="12192755" cy="1771275"/>
            <a:chOff x="1" y="3893141"/>
            <a:chExt cx="12192755" cy="1771275"/>
          </a:xfrm>
        </p:grpSpPr>
        <p:sp>
          <p:nvSpPr>
            <p:cNvPr id="92" name="Isosceles Triangle 39">
              <a:extLst>
                <a:ext uri="{FF2B5EF4-FFF2-40B4-BE49-F238E27FC236}">
                  <a16:creationId xmlns:a16="http://schemas.microsoft.com/office/drawing/2014/main" id="{20E3CEE0-0CB3-421F-99FC-4585E62437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4346BB80-2556-4779-9642-5706CAA33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3893141"/>
              <a:ext cx="12192755" cy="14202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EFDD10B-83A4-414A-9A8F-DCC904A8115F}"/>
              </a:ext>
            </a:extLst>
          </p:cNvPr>
          <p:cNvSpPr>
            <a:spLocks noGrp="1"/>
          </p:cNvSpPr>
          <p:nvPr>
            <p:ph type="ctrTitle"/>
          </p:nvPr>
        </p:nvSpPr>
        <p:spPr>
          <a:xfrm>
            <a:off x="1683982" y="4293388"/>
            <a:ext cx="8833655" cy="727748"/>
          </a:xfrm>
        </p:spPr>
        <p:txBody>
          <a:bodyPr>
            <a:normAutofit/>
          </a:bodyPr>
          <a:lstStyle/>
          <a:p>
            <a:r>
              <a:rPr lang="en-US" sz="3700" dirty="0"/>
              <a:t>Python – </a:t>
            </a:r>
            <a:r>
              <a:rPr lang="en-US" sz="3700" b="1" i="1" dirty="0"/>
              <a:t> Working With Classes</a:t>
            </a:r>
            <a:endParaRPr lang="en-US" sz="3700" dirty="0"/>
          </a:p>
        </p:txBody>
      </p:sp>
      <p:sp>
        <p:nvSpPr>
          <p:cNvPr id="3" name="Subtitle 2">
            <a:extLst>
              <a:ext uri="{FF2B5EF4-FFF2-40B4-BE49-F238E27FC236}">
                <a16:creationId xmlns:a16="http://schemas.microsoft.com/office/drawing/2014/main" id="{966A6418-9885-1144-A3A8-69BD426F662C}"/>
              </a:ext>
            </a:extLst>
          </p:cNvPr>
          <p:cNvSpPr>
            <a:spLocks noGrp="1"/>
          </p:cNvSpPr>
          <p:nvPr>
            <p:ph type="subTitle" idx="1"/>
          </p:nvPr>
        </p:nvSpPr>
        <p:spPr>
          <a:xfrm>
            <a:off x="1683983" y="5021137"/>
            <a:ext cx="8833654" cy="522636"/>
          </a:xfrm>
        </p:spPr>
        <p:txBody>
          <a:bodyPr>
            <a:normAutofit/>
          </a:bodyPr>
          <a:lstStyle/>
          <a:p>
            <a:r>
              <a:rPr lang="en-US" sz="1600" dirty="0"/>
              <a:t>From the Python Made Easy Series- based on Python 3.7</a:t>
            </a:r>
          </a:p>
          <a:p>
            <a:endParaRPr lang="en-US" sz="1600" dirty="0"/>
          </a:p>
        </p:txBody>
      </p:sp>
    </p:spTree>
    <p:extLst>
      <p:ext uri="{BB962C8B-B14F-4D97-AF65-F5344CB8AC3E}">
        <p14:creationId xmlns:p14="http://schemas.microsoft.com/office/powerpoint/2010/main" val="2238196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B75E20-2D38-7247-8167-DF569DD1B993}"/>
              </a:ext>
            </a:extLst>
          </p:cNvPr>
          <p:cNvPicPr>
            <a:picLocks noChangeAspect="1"/>
          </p:cNvPicPr>
          <p:nvPr/>
        </p:nvPicPr>
        <p:blipFill>
          <a:blip r:embed="rId2"/>
          <a:stretch>
            <a:fillRect/>
          </a:stretch>
        </p:blipFill>
        <p:spPr>
          <a:xfrm>
            <a:off x="4823383" y="881791"/>
            <a:ext cx="4647815" cy="5450065"/>
          </a:xfrm>
          <a:prstGeom prst="rect">
            <a:avLst/>
          </a:prstGeom>
          <a:ln>
            <a:solidFill>
              <a:schemeClr val="tx1"/>
            </a:solidFill>
          </a:ln>
        </p:spPr>
      </p:pic>
      <p:pic>
        <p:nvPicPr>
          <p:cNvPr id="2" name="Picture 1">
            <a:extLst>
              <a:ext uri="{FF2B5EF4-FFF2-40B4-BE49-F238E27FC236}">
                <a16:creationId xmlns:a16="http://schemas.microsoft.com/office/drawing/2014/main" id="{629DB3D2-4EFD-3043-9CB0-8FF9D80B443C}"/>
              </a:ext>
            </a:extLst>
          </p:cNvPr>
          <p:cNvPicPr>
            <a:picLocks noChangeAspect="1"/>
          </p:cNvPicPr>
          <p:nvPr/>
        </p:nvPicPr>
        <p:blipFill>
          <a:blip r:embed="rId3"/>
          <a:stretch>
            <a:fillRect/>
          </a:stretch>
        </p:blipFill>
        <p:spPr>
          <a:xfrm>
            <a:off x="34530" y="894944"/>
            <a:ext cx="4564046" cy="5621474"/>
          </a:xfrm>
          <a:prstGeom prst="rect">
            <a:avLst/>
          </a:prstGeom>
          <a:solidFill>
            <a:schemeClr val="bg1">
              <a:lumMod val="95000"/>
            </a:schemeClr>
          </a:solidFill>
          <a:ln>
            <a:solidFill>
              <a:schemeClr val="tx1"/>
            </a:solidFill>
          </a:ln>
        </p:spPr>
      </p:pic>
      <p:sp>
        <p:nvSpPr>
          <p:cNvPr id="3" name="TextBox 2">
            <a:extLst>
              <a:ext uri="{FF2B5EF4-FFF2-40B4-BE49-F238E27FC236}">
                <a16:creationId xmlns:a16="http://schemas.microsoft.com/office/drawing/2014/main" id="{43A676AA-CADD-6849-9887-BAAD5A5B7AFD}"/>
              </a:ext>
            </a:extLst>
          </p:cNvPr>
          <p:cNvSpPr txBox="1"/>
          <p:nvPr/>
        </p:nvSpPr>
        <p:spPr>
          <a:xfrm>
            <a:off x="3180945" y="58687"/>
            <a:ext cx="5262664" cy="523220"/>
          </a:xfrm>
          <a:prstGeom prst="rect">
            <a:avLst/>
          </a:prstGeom>
          <a:noFill/>
        </p:spPr>
        <p:txBody>
          <a:bodyPr wrap="square" rtlCol="0">
            <a:spAutoFit/>
          </a:bodyPr>
          <a:lstStyle/>
          <a:p>
            <a:r>
              <a:rPr lang="en-US" sz="2800" dirty="0"/>
              <a:t>More class/instance creations</a:t>
            </a:r>
          </a:p>
        </p:txBody>
      </p:sp>
      <p:sp>
        <p:nvSpPr>
          <p:cNvPr id="6" name="TextBox 5">
            <a:extLst>
              <a:ext uri="{FF2B5EF4-FFF2-40B4-BE49-F238E27FC236}">
                <a16:creationId xmlns:a16="http://schemas.microsoft.com/office/drawing/2014/main" id="{268B48A5-9A39-9649-A37B-9E8FD3DD66EA}"/>
              </a:ext>
            </a:extLst>
          </p:cNvPr>
          <p:cNvSpPr txBox="1"/>
          <p:nvPr/>
        </p:nvSpPr>
        <p:spPr>
          <a:xfrm>
            <a:off x="1577190" y="2311799"/>
            <a:ext cx="2149813" cy="276999"/>
          </a:xfrm>
          <a:prstGeom prst="rect">
            <a:avLst/>
          </a:prstGeom>
          <a:solidFill>
            <a:schemeClr val="accent1">
              <a:lumMod val="20000"/>
              <a:lumOff val="80000"/>
            </a:schemeClr>
          </a:solidFill>
          <a:ln>
            <a:solidFill>
              <a:schemeClr val="tx1"/>
            </a:solidFill>
          </a:ln>
        </p:spPr>
        <p:txBody>
          <a:bodyPr wrap="square" rtlCol="0">
            <a:spAutoFit/>
          </a:bodyPr>
          <a:lstStyle/>
          <a:p>
            <a:pPr algn="ctr"/>
            <a:r>
              <a:rPr lang="en-US" sz="1200" u="sng" dirty="0">
                <a:latin typeface="Bradley Hand" pitchFamily="2" charset="77"/>
              </a:rPr>
              <a:t>Code Output</a:t>
            </a:r>
          </a:p>
        </p:txBody>
      </p:sp>
      <p:sp>
        <p:nvSpPr>
          <p:cNvPr id="8" name="Oval 7">
            <a:extLst>
              <a:ext uri="{FF2B5EF4-FFF2-40B4-BE49-F238E27FC236}">
                <a16:creationId xmlns:a16="http://schemas.microsoft.com/office/drawing/2014/main" id="{28A679C1-42B8-D040-B28B-CE379D55B4D4}"/>
              </a:ext>
            </a:extLst>
          </p:cNvPr>
          <p:cNvSpPr/>
          <p:nvPr/>
        </p:nvSpPr>
        <p:spPr>
          <a:xfrm>
            <a:off x="9786025" y="632297"/>
            <a:ext cx="184826" cy="175098"/>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1</a:t>
            </a:r>
          </a:p>
        </p:txBody>
      </p:sp>
      <p:sp>
        <p:nvSpPr>
          <p:cNvPr id="9" name="TextBox 8">
            <a:extLst>
              <a:ext uri="{FF2B5EF4-FFF2-40B4-BE49-F238E27FC236}">
                <a16:creationId xmlns:a16="http://schemas.microsoft.com/office/drawing/2014/main" id="{2277A52B-F9FE-D64E-BECC-54BD4BB2D501}"/>
              </a:ext>
            </a:extLst>
          </p:cNvPr>
          <p:cNvSpPr txBox="1"/>
          <p:nvPr/>
        </p:nvSpPr>
        <p:spPr>
          <a:xfrm>
            <a:off x="10048673" y="564045"/>
            <a:ext cx="1391055" cy="253916"/>
          </a:xfrm>
          <a:prstGeom prst="rect">
            <a:avLst/>
          </a:prstGeom>
          <a:noFill/>
        </p:spPr>
        <p:txBody>
          <a:bodyPr wrap="square" rtlCol="0">
            <a:spAutoFit/>
          </a:bodyPr>
          <a:lstStyle/>
          <a:p>
            <a:r>
              <a:rPr lang="en-US" sz="1050" dirty="0"/>
              <a:t>Parent class</a:t>
            </a:r>
          </a:p>
        </p:txBody>
      </p:sp>
      <p:sp>
        <p:nvSpPr>
          <p:cNvPr id="10" name="Oval 9">
            <a:extLst>
              <a:ext uri="{FF2B5EF4-FFF2-40B4-BE49-F238E27FC236}">
                <a16:creationId xmlns:a16="http://schemas.microsoft.com/office/drawing/2014/main" id="{12743393-8148-CA4C-A58F-1F4ED5555708}"/>
              </a:ext>
            </a:extLst>
          </p:cNvPr>
          <p:cNvSpPr/>
          <p:nvPr/>
        </p:nvSpPr>
        <p:spPr>
          <a:xfrm>
            <a:off x="28466" y="700231"/>
            <a:ext cx="184826" cy="175098"/>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1</a:t>
            </a:r>
          </a:p>
        </p:txBody>
      </p:sp>
      <p:sp>
        <p:nvSpPr>
          <p:cNvPr id="11" name="Oval 10">
            <a:extLst>
              <a:ext uri="{FF2B5EF4-FFF2-40B4-BE49-F238E27FC236}">
                <a16:creationId xmlns:a16="http://schemas.microsoft.com/office/drawing/2014/main" id="{95F4B56D-D1FF-2C4F-A32B-BF6B1FF49FC0}"/>
              </a:ext>
            </a:extLst>
          </p:cNvPr>
          <p:cNvSpPr/>
          <p:nvPr/>
        </p:nvSpPr>
        <p:spPr>
          <a:xfrm>
            <a:off x="9786025" y="979250"/>
            <a:ext cx="184826" cy="175098"/>
          </a:xfrm>
          <a:prstGeom prst="ellips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2</a:t>
            </a:r>
          </a:p>
        </p:txBody>
      </p:sp>
      <p:sp>
        <p:nvSpPr>
          <p:cNvPr id="12" name="Oval 11">
            <a:extLst>
              <a:ext uri="{FF2B5EF4-FFF2-40B4-BE49-F238E27FC236}">
                <a16:creationId xmlns:a16="http://schemas.microsoft.com/office/drawing/2014/main" id="{C4F024EE-BDCE-124C-9565-72CBD7D1A894}"/>
              </a:ext>
            </a:extLst>
          </p:cNvPr>
          <p:cNvSpPr/>
          <p:nvPr/>
        </p:nvSpPr>
        <p:spPr>
          <a:xfrm>
            <a:off x="4902964" y="706693"/>
            <a:ext cx="184826" cy="175098"/>
          </a:xfrm>
          <a:prstGeom prst="ellips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2</a:t>
            </a:r>
          </a:p>
        </p:txBody>
      </p:sp>
      <p:sp>
        <p:nvSpPr>
          <p:cNvPr id="13" name="TextBox 12">
            <a:extLst>
              <a:ext uri="{FF2B5EF4-FFF2-40B4-BE49-F238E27FC236}">
                <a16:creationId xmlns:a16="http://schemas.microsoft.com/office/drawing/2014/main" id="{F3EA72CE-3C1E-9C42-9DF3-F4FDDFCBF140}"/>
              </a:ext>
            </a:extLst>
          </p:cNvPr>
          <p:cNvSpPr txBox="1"/>
          <p:nvPr/>
        </p:nvSpPr>
        <p:spPr>
          <a:xfrm>
            <a:off x="10048673" y="969522"/>
            <a:ext cx="1391055" cy="253916"/>
          </a:xfrm>
          <a:prstGeom prst="rect">
            <a:avLst/>
          </a:prstGeom>
          <a:noFill/>
        </p:spPr>
        <p:txBody>
          <a:bodyPr wrap="square" rtlCol="0">
            <a:spAutoFit/>
          </a:bodyPr>
          <a:lstStyle/>
          <a:p>
            <a:r>
              <a:rPr lang="en-US" sz="1050" dirty="0"/>
              <a:t>Sub/child class</a:t>
            </a:r>
          </a:p>
        </p:txBody>
      </p:sp>
      <p:sp>
        <p:nvSpPr>
          <p:cNvPr id="14" name="Oval 13">
            <a:extLst>
              <a:ext uri="{FF2B5EF4-FFF2-40B4-BE49-F238E27FC236}">
                <a16:creationId xmlns:a16="http://schemas.microsoft.com/office/drawing/2014/main" id="{90062290-6A1A-FA49-8C5D-87D90871DA6F}"/>
              </a:ext>
            </a:extLst>
          </p:cNvPr>
          <p:cNvSpPr/>
          <p:nvPr/>
        </p:nvSpPr>
        <p:spPr>
          <a:xfrm>
            <a:off x="9786025" y="1511029"/>
            <a:ext cx="184826" cy="175098"/>
          </a:xfrm>
          <a:prstGeom prst="ellipse">
            <a:avLst/>
          </a:prstGeom>
          <a:solidFill>
            <a:srgbClr val="0070C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3</a:t>
            </a:r>
          </a:p>
        </p:txBody>
      </p:sp>
      <p:sp>
        <p:nvSpPr>
          <p:cNvPr id="15" name="Oval 14">
            <a:extLst>
              <a:ext uri="{FF2B5EF4-FFF2-40B4-BE49-F238E27FC236}">
                <a16:creationId xmlns:a16="http://schemas.microsoft.com/office/drawing/2014/main" id="{1391B766-2F91-1845-A026-D8559AB56BC0}"/>
              </a:ext>
            </a:extLst>
          </p:cNvPr>
          <p:cNvSpPr/>
          <p:nvPr/>
        </p:nvSpPr>
        <p:spPr>
          <a:xfrm>
            <a:off x="4792296" y="1096480"/>
            <a:ext cx="184826" cy="175098"/>
          </a:xfrm>
          <a:prstGeom prst="ellipse">
            <a:avLst/>
          </a:prstGeom>
          <a:solidFill>
            <a:srgbClr val="0070C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3</a:t>
            </a:r>
          </a:p>
        </p:txBody>
      </p:sp>
      <p:sp>
        <p:nvSpPr>
          <p:cNvPr id="16" name="TextBox 15">
            <a:extLst>
              <a:ext uri="{FF2B5EF4-FFF2-40B4-BE49-F238E27FC236}">
                <a16:creationId xmlns:a16="http://schemas.microsoft.com/office/drawing/2014/main" id="{070B747C-EC8B-3E49-B3FC-B1AA15D52B57}"/>
              </a:ext>
            </a:extLst>
          </p:cNvPr>
          <p:cNvSpPr txBox="1"/>
          <p:nvPr/>
        </p:nvSpPr>
        <p:spPr>
          <a:xfrm>
            <a:off x="10006126" y="1420259"/>
            <a:ext cx="2086975" cy="738664"/>
          </a:xfrm>
          <a:prstGeom prst="rect">
            <a:avLst/>
          </a:prstGeom>
          <a:noFill/>
        </p:spPr>
        <p:txBody>
          <a:bodyPr wrap="square" rtlCol="0">
            <a:spAutoFit/>
          </a:bodyPr>
          <a:lstStyle/>
          <a:p>
            <a:r>
              <a:rPr lang="en-US" sz="1050" dirty="0"/>
              <a:t>Class variable to count how many total guitar instances are created. We quality this with the class name “guitars”</a:t>
            </a:r>
          </a:p>
        </p:txBody>
      </p:sp>
      <p:sp>
        <p:nvSpPr>
          <p:cNvPr id="19" name="Oval 18">
            <a:extLst>
              <a:ext uri="{FF2B5EF4-FFF2-40B4-BE49-F238E27FC236}">
                <a16:creationId xmlns:a16="http://schemas.microsoft.com/office/drawing/2014/main" id="{21F59636-1F3B-D546-B209-33078D29D622}"/>
              </a:ext>
            </a:extLst>
          </p:cNvPr>
          <p:cNvSpPr/>
          <p:nvPr/>
        </p:nvSpPr>
        <p:spPr>
          <a:xfrm>
            <a:off x="4992134" y="2487931"/>
            <a:ext cx="184826" cy="175098"/>
          </a:xfrm>
          <a:prstGeom prst="ellipse">
            <a:avLst/>
          </a:prstGeom>
          <a:solidFill>
            <a:srgbClr val="0070C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3</a:t>
            </a:r>
          </a:p>
        </p:txBody>
      </p:sp>
      <p:sp>
        <p:nvSpPr>
          <p:cNvPr id="20" name="Oval 19">
            <a:extLst>
              <a:ext uri="{FF2B5EF4-FFF2-40B4-BE49-F238E27FC236}">
                <a16:creationId xmlns:a16="http://schemas.microsoft.com/office/drawing/2014/main" id="{4CB51D70-0C33-0547-B868-29D4E42A6217}"/>
              </a:ext>
            </a:extLst>
          </p:cNvPr>
          <p:cNvSpPr/>
          <p:nvPr/>
        </p:nvSpPr>
        <p:spPr>
          <a:xfrm>
            <a:off x="4980681" y="2685368"/>
            <a:ext cx="184826" cy="175098"/>
          </a:xfrm>
          <a:prstGeom prst="ellipse">
            <a:avLst/>
          </a:prstGeom>
          <a:solidFill>
            <a:srgbClr val="0070C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3</a:t>
            </a:r>
          </a:p>
        </p:txBody>
      </p:sp>
      <p:sp>
        <p:nvSpPr>
          <p:cNvPr id="21" name="Oval 20">
            <a:extLst>
              <a:ext uri="{FF2B5EF4-FFF2-40B4-BE49-F238E27FC236}">
                <a16:creationId xmlns:a16="http://schemas.microsoft.com/office/drawing/2014/main" id="{F8819A62-6075-F349-A4D0-4F4FB7887AAE}"/>
              </a:ext>
            </a:extLst>
          </p:cNvPr>
          <p:cNvSpPr/>
          <p:nvPr/>
        </p:nvSpPr>
        <p:spPr>
          <a:xfrm>
            <a:off x="9763718" y="2394862"/>
            <a:ext cx="184826" cy="175098"/>
          </a:xfrm>
          <a:prstGeom prst="ellipse">
            <a:avLst/>
          </a:prstGeom>
          <a:solidFill>
            <a:srgbClr val="00B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4</a:t>
            </a:r>
          </a:p>
        </p:txBody>
      </p:sp>
      <p:sp>
        <p:nvSpPr>
          <p:cNvPr id="22" name="Oval 21">
            <a:extLst>
              <a:ext uri="{FF2B5EF4-FFF2-40B4-BE49-F238E27FC236}">
                <a16:creationId xmlns:a16="http://schemas.microsoft.com/office/drawing/2014/main" id="{517C0872-3E68-A54D-A57E-8F081290EAA8}"/>
              </a:ext>
            </a:extLst>
          </p:cNvPr>
          <p:cNvSpPr/>
          <p:nvPr/>
        </p:nvSpPr>
        <p:spPr>
          <a:xfrm>
            <a:off x="4773082" y="3013838"/>
            <a:ext cx="184826" cy="175098"/>
          </a:xfrm>
          <a:prstGeom prst="ellipse">
            <a:avLst/>
          </a:prstGeom>
          <a:solidFill>
            <a:srgbClr val="C0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5</a:t>
            </a:r>
          </a:p>
        </p:txBody>
      </p:sp>
      <p:sp>
        <p:nvSpPr>
          <p:cNvPr id="23" name="TextBox 22">
            <a:extLst>
              <a:ext uri="{FF2B5EF4-FFF2-40B4-BE49-F238E27FC236}">
                <a16:creationId xmlns:a16="http://schemas.microsoft.com/office/drawing/2014/main" id="{1144632A-2F15-1C45-AA13-DBCC44FC98DD}"/>
              </a:ext>
            </a:extLst>
          </p:cNvPr>
          <p:cNvSpPr txBox="1"/>
          <p:nvPr/>
        </p:nvSpPr>
        <p:spPr>
          <a:xfrm>
            <a:off x="9970851" y="2900395"/>
            <a:ext cx="2023353" cy="577081"/>
          </a:xfrm>
          <a:prstGeom prst="rect">
            <a:avLst/>
          </a:prstGeom>
          <a:noFill/>
        </p:spPr>
        <p:txBody>
          <a:bodyPr wrap="square" rtlCol="0">
            <a:spAutoFit/>
          </a:bodyPr>
          <a:lstStyle/>
          <a:p>
            <a:r>
              <a:rPr lang="en-US" sz="1050" dirty="0"/>
              <a:t>Created a new method for this class called “</a:t>
            </a:r>
            <a:r>
              <a:rPr lang="en-US" sz="1050" dirty="0" err="1"/>
              <a:t>set_play</a:t>
            </a:r>
            <a:r>
              <a:rPr lang="en-US" sz="1050" dirty="0"/>
              <a:t>”- this sets the value for attribute “</a:t>
            </a:r>
            <a:r>
              <a:rPr lang="en-US" sz="1050" dirty="0" err="1"/>
              <a:t>g_type</a:t>
            </a:r>
            <a:r>
              <a:rPr lang="en-US" sz="1050" dirty="0"/>
              <a:t>”</a:t>
            </a:r>
          </a:p>
        </p:txBody>
      </p:sp>
      <p:sp>
        <p:nvSpPr>
          <p:cNvPr id="27" name="TextBox 26">
            <a:extLst>
              <a:ext uri="{FF2B5EF4-FFF2-40B4-BE49-F238E27FC236}">
                <a16:creationId xmlns:a16="http://schemas.microsoft.com/office/drawing/2014/main" id="{2E2B7F52-BCDD-FE4E-A932-5C250369F396}"/>
              </a:ext>
            </a:extLst>
          </p:cNvPr>
          <p:cNvSpPr txBox="1"/>
          <p:nvPr/>
        </p:nvSpPr>
        <p:spPr>
          <a:xfrm>
            <a:off x="9983820" y="2308277"/>
            <a:ext cx="2109282" cy="415498"/>
          </a:xfrm>
          <a:prstGeom prst="rect">
            <a:avLst/>
          </a:prstGeom>
          <a:noFill/>
        </p:spPr>
        <p:txBody>
          <a:bodyPr wrap="square" rtlCol="0">
            <a:spAutoFit/>
          </a:bodyPr>
          <a:lstStyle/>
          <a:p>
            <a:r>
              <a:rPr lang="en-US" sz="1050" b="1" i="1" dirty="0" err="1">
                <a:solidFill>
                  <a:srgbClr val="0432FF"/>
                </a:solidFill>
              </a:rPr>
              <a:t>get_gid</a:t>
            </a:r>
            <a:r>
              <a:rPr lang="en-US" sz="1050" b="1" i="1" dirty="0">
                <a:solidFill>
                  <a:srgbClr val="0432FF"/>
                </a:solidFill>
              </a:rPr>
              <a:t> </a:t>
            </a:r>
            <a:r>
              <a:rPr lang="en-US" sz="1050" dirty="0"/>
              <a:t>method- show me the </a:t>
            </a:r>
            <a:r>
              <a:rPr lang="en-US" sz="1050" i="1" dirty="0" err="1"/>
              <a:t>gid</a:t>
            </a:r>
            <a:r>
              <a:rPr lang="en-US" sz="1050" i="1" dirty="0"/>
              <a:t> </a:t>
            </a:r>
            <a:r>
              <a:rPr lang="en-US" sz="1050" dirty="0"/>
              <a:t>for one particular instance</a:t>
            </a:r>
          </a:p>
        </p:txBody>
      </p:sp>
      <p:sp>
        <p:nvSpPr>
          <p:cNvPr id="28" name="Oval 27">
            <a:extLst>
              <a:ext uri="{FF2B5EF4-FFF2-40B4-BE49-F238E27FC236}">
                <a16:creationId xmlns:a16="http://schemas.microsoft.com/office/drawing/2014/main" id="{E91343CA-B75B-A242-AD33-C7D79AB7B5C5}"/>
              </a:ext>
            </a:extLst>
          </p:cNvPr>
          <p:cNvSpPr/>
          <p:nvPr/>
        </p:nvSpPr>
        <p:spPr>
          <a:xfrm>
            <a:off x="4767858" y="3567820"/>
            <a:ext cx="184826" cy="175098"/>
          </a:xfrm>
          <a:prstGeom prst="ellipse">
            <a:avLst/>
          </a:prstGeom>
          <a:solidFill>
            <a:srgbClr val="00B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4</a:t>
            </a:r>
          </a:p>
        </p:txBody>
      </p:sp>
      <p:sp>
        <p:nvSpPr>
          <p:cNvPr id="29" name="Oval 28">
            <a:extLst>
              <a:ext uri="{FF2B5EF4-FFF2-40B4-BE49-F238E27FC236}">
                <a16:creationId xmlns:a16="http://schemas.microsoft.com/office/drawing/2014/main" id="{B87DEA15-D980-144B-A563-0E8F011FB4DD}"/>
              </a:ext>
            </a:extLst>
          </p:cNvPr>
          <p:cNvSpPr/>
          <p:nvPr/>
        </p:nvSpPr>
        <p:spPr>
          <a:xfrm>
            <a:off x="9763718" y="2916913"/>
            <a:ext cx="184826" cy="175098"/>
          </a:xfrm>
          <a:prstGeom prst="ellipse">
            <a:avLst/>
          </a:prstGeom>
          <a:solidFill>
            <a:srgbClr val="C0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5</a:t>
            </a:r>
          </a:p>
        </p:txBody>
      </p:sp>
      <p:sp>
        <p:nvSpPr>
          <p:cNvPr id="18" name="Oval 17">
            <a:extLst>
              <a:ext uri="{FF2B5EF4-FFF2-40B4-BE49-F238E27FC236}">
                <a16:creationId xmlns:a16="http://schemas.microsoft.com/office/drawing/2014/main" id="{53AF5D44-34E5-324D-BB9A-84D9498B07D1}"/>
              </a:ext>
            </a:extLst>
          </p:cNvPr>
          <p:cNvSpPr/>
          <p:nvPr/>
        </p:nvSpPr>
        <p:spPr>
          <a:xfrm>
            <a:off x="8834963" y="5482261"/>
            <a:ext cx="184826" cy="175098"/>
          </a:xfrm>
          <a:prstGeom prst="ellipse">
            <a:avLst/>
          </a:prstGeom>
          <a:solidFill>
            <a:srgbClr val="0070C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3</a:t>
            </a:r>
          </a:p>
        </p:txBody>
      </p:sp>
      <p:sp>
        <p:nvSpPr>
          <p:cNvPr id="30" name="Oval 29">
            <a:extLst>
              <a:ext uri="{FF2B5EF4-FFF2-40B4-BE49-F238E27FC236}">
                <a16:creationId xmlns:a16="http://schemas.microsoft.com/office/drawing/2014/main" id="{9BB7BEB3-BEAB-1A4E-92DF-6B12B5B02798}"/>
              </a:ext>
            </a:extLst>
          </p:cNvPr>
          <p:cNvSpPr/>
          <p:nvPr/>
        </p:nvSpPr>
        <p:spPr>
          <a:xfrm>
            <a:off x="6310766" y="5961306"/>
            <a:ext cx="184826" cy="175098"/>
          </a:xfrm>
          <a:prstGeom prst="ellipse">
            <a:avLst/>
          </a:prstGeom>
          <a:solidFill>
            <a:schemeClr val="accent3">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6</a:t>
            </a:r>
          </a:p>
        </p:txBody>
      </p:sp>
      <p:sp>
        <p:nvSpPr>
          <p:cNvPr id="32" name="Oval 31">
            <a:extLst>
              <a:ext uri="{FF2B5EF4-FFF2-40B4-BE49-F238E27FC236}">
                <a16:creationId xmlns:a16="http://schemas.microsoft.com/office/drawing/2014/main" id="{148B95D0-2740-A04C-BE27-E76B582E3D05}"/>
              </a:ext>
            </a:extLst>
          </p:cNvPr>
          <p:cNvSpPr/>
          <p:nvPr/>
        </p:nvSpPr>
        <p:spPr>
          <a:xfrm>
            <a:off x="9763718" y="3695608"/>
            <a:ext cx="184826" cy="175098"/>
          </a:xfrm>
          <a:prstGeom prst="ellipse">
            <a:avLst/>
          </a:prstGeom>
          <a:solidFill>
            <a:schemeClr val="accent3">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6</a:t>
            </a:r>
          </a:p>
        </p:txBody>
      </p:sp>
      <p:sp>
        <p:nvSpPr>
          <p:cNvPr id="33" name="TextBox 32">
            <a:extLst>
              <a:ext uri="{FF2B5EF4-FFF2-40B4-BE49-F238E27FC236}">
                <a16:creationId xmlns:a16="http://schemas.microsoft.com/office/drawing/2014/main" id="{6E4C14A9-A4AC-B640-A177-020D9A2B111C}"/>
              </a:ext>
            </a:extLst>
          </p:cNvPr>
          <p:cNvSpPr txBox="1"/>
          <p:nvPr/>
        </p:nvSpPr>
        <p:spPr>
          <a:xfrm>
            <a:off x="9983820" y="3639059"/>
            <a:ext cx="1640733" cy="577081"/>
          </a:xfrm>
          <a:prstGeom prst="rect">
            <a:avLst/>
          </a:prstGeom>
          <a:noFill/>
        </p:spPr>
        <p:txBody>
          <a:bodyPr wrap="square" rtlCol="0">
            <a:spAutoFit/>
          </a:bodyPr>
          <a:lstStyle/>
          <a:p>
            <a:r>
              <a:rPr lang="en-US" sz="1050" dirty="0"/>
              <a:t>Set new </a:t>
            </a:r>
            <a:r>
              <a:rPr lang="en-US" sz="1050" dirty="0" err="1"/>
              <a:t>g_type</a:t>
            </a:r>
            <a:r>
              <a:rPr lang="en-US" sz="1050" dirty="0"/>
              <a:t> using the new </a:t>
            </a:r>
            <a:r>
              <a:rPr lang="en-US" sz="1050" dirty="0" err="1"/>
              <a:t>set_play</a:t>
            </a:r>
            <a:r>
              <a:rPr lang="en-US" sz="1050" dirty="0"/>
              <a:t> method</a:t>
            </a:r>
          </a:p>
        </p:txBody>
      </p:sp>
      <p:sp>
        <p:nvSpPr>
          <p:cNvPr id="34" name="Oval 33">
            <a:extLst>
              <a:ext uri="{FF2B5EF4-FFF2-40B4-BE49-F238E27FC236}">
                <a16:creationId xmlns:a16="http://schemas.microsoft.com/office/drawing/2014/main" id="{2BA7B7BD-A4B5-9F46-9A69-1006F58897E3}"/>
              </a:ext>
            </a:extLst>
          </p:cNvPr>
          <p:cNvSpPr/>
          <p:nvPr/>
        </p:nvSpPr>
        <p:spPr>
          <a:xfrm>
            <a:off x="4638737" y="6163372"/>
            <a:ext cx="184826" cy="175098"/>
          </a:xfrm>
          <a:prstGeom prst="ellipse">
            <a:avLst/>
          </a:prstGeom>
          <a:solidFill>
            <a:srgbClr val="C0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5</a:t>
            </a:r>
          </a:p>
        </p:txBody>
      </p:sp>
      <p:sp>
        <p:nvSpPr>
          <p:cNvPr id="35" name="Oval 34">
            <a:extLst>
              <a:ext uri="{FF2B5EF4-FFF2-40B4-BE49-F238E27FC236}">
                <a16:creationId xmlns:a16="http://schemas.microsoft.com/office/drawing/2014/main" id="{B96DDFAF-81A2-CD4C-B5A0-DCE13F876205}"/>
              </a:ext>
            </a:extLst>
          </p:cNvPr>
          <p:cNvSpPr/>
          <p:nvPr/>
        </p:nvSpPr>
        <p:spPr>
          <a:xfrm>
            <a:off x="4638557" y="5635116"/>
            <a:ext cx="184826" cy="175098"/>
          </a:xfrm>
          <a:prstGeom prst="ellipse">
            <a:avLst/>
          </a:prstGeom>
          <a:solidFill>
            <a:srgbClr val="00B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4</a:t>
            </a:r>
          </a:p>
        </p:txBody>
      </p:sp>
      <p:sp>
        <p:nvSpPr>
          <p:cNvPr id="36" name="TextBox 35">
            <a:extLst>
              <a:ext uri="{FF2B5EF4-FFF2-40B4-BE49-F238E27FC236}">
                <a16:creationId xmlns:a16="http://schemas.microsoft.com/office/drawing/2014/main" id="{E5D5D7A2-91AB-8C4D-97E6-2A0F24FEE15D}"/>
              </a:ext>
            </a:extLst>
          </p:cNvPr>
          <p:cNvSpPr txBox="1"/>
          <p:nvPr/>
        </p:nvSpPr>
        <p:spPr>
          <a:xfrm>
            <a:off x="1011677" y="583660"/>
            <a:ext cx="2169268" cy="307777"/>
          </a:xfrm>
          <a:prstGeom prst="rect">
            <a:avLst/>
          </a:prstGeom>
          <a:noFill/>
        </p:spPr>
        <p:txBody>
          <a:bodyPr wrap="square" rtlCol="0">
            <a:spAutoFit/>
          </a:bodyPr>
          <a:lstStyle/>
          <a:p>
            <a:r>
              <a:rPr lang="en-US" sz="1400" b="1" dirty="0">
                <a:solidFill>
                  <a:srgbClr val="0432FF"/>
                </a:solidFill>
              </a:rPr>
              <a:t>Parent Class</a:t>
            </a:r>
          </a:p>
        </p:txBody>
      </p:sp>
      <p:sp>
        <p:nvSpPr>
          <p:cNvPr id="37" name="TextBox 36">
            <a:extLst>
              <a:ext uri="{FF2B5EF4-FFF2-40B4-BE49-F238E27FC236}">
                <a16:creationId xmlns:a16="http://schemas.microsoft.com/office/drawing/2014/main" id="{9AE9D707-A40A-A541-8F6E-E79CBB15420F}"/>
              </a:ext>
            </a:extLst>
          </p:cNvPr>
          <p:cNvSpPr txBox="1"/>
          <p:nvPr/>
        </p:nvSpPr>
        <p:spPr>
          <a:xfrm>
            <a:off x="6263930" y="615318"/>
            <a:ext cx="2169268" cy="307777"/>
          </a:xfrm>
          <a:prstGeom prst="rect">
            <a:avLst/>
          </a:prstGeom>
          <a:noFill/>
        </p:spPr>
        <p:txBody>
          <a:bodyPr wrap="square" rtlCol="0">
            <a:spAutoFit/>
          </a:bodyPr>
          <a:lstStyle/>
          <a:p>
            <a:r>
              <a:rPr lang="en-US" sz="1400" b="1" dirty="0">
                <a:solidFill>
                  <a:srgbClr val="0432FF"/>
                </a:solidFill>
              </a:rPr>
              <a:t>Child/Sub Class</a:t>
            </a:r>
          </a:p>
        </p:txBody>
      </p:sp>
      <p:pic>
        <p:nvPicPr>
          <p:cNvPr id="7" name="Picture 6">
            <a:extLst>
              <a:ext uri="{FF2B5EF4-FFF2-40B4-BE49-F238E27FC236}">
                <a16:creationId xmlns:a16="http://schemas.microsoft.com/office/drawing/2014/main" id="{6394E6EE-77A3-184A-9BEA-A220AF5DB91B}"/>
              </a:ext>
            </a:extLst>
          </p:cNvPr>
          <p:cNvPicPr>
            <a:picLocks noChangeAspect="1"/>
          </p:cNvPicPr>
          <p:nvPr/>
        </p:nvPicPr>
        <p:blipFill>
          <a:blip r:embed="rId4"/>
          <a:stretch>
            <a:fillRect/>
          </a:stretch>
        </p:blipFill>
        <p:spPr>
          <a:xfrm>
            <a:off x="502096" y="2608413"/>
            <a:ext cx="4096480" cy="1450624"/>
          </a:xfrm>
          <a:prstGeom prst="rect">
            <a:avLst/>
          </a:prstGeom>
          <a:ln>
            <a:solidFill>
              <a:schemeClr val="tx1"/>
            </a:solidFill>
          </a:ln>
        </p:spPr>
      </p:pic>
      <p:sp>
        <p:nvSpPr>
          <p:cNvPr id="31" name="Oval 30">
            <a:extLst>
              <a:ext uri="{FF2B5EF4-FFF2-40B4-BE49-F238E27FC236}">
                <a16:creationId xmlns:a16="http://schemas.microsoft.com/office/drawing/2014/main" id="{9BFD1BFD-A8AF-A545-858A-3BE78B3BFFD7}"/>
              </a:ext>
            </a:extLst>
          </p:cNvPr>
          <p:cNvSpPr/>
          <p:nvPr/>
        </p:nvSpPr>
        <p:spPr>
          <a:xfrm>
            <a:off x="1222036" y="3667716"/>
            <a:ext cx="184826" cy="175098"/>
          </a:xfrm>
          <a:prstGeom prst="ellipse">
            <a:avLst/>
          </a:prstGeom>
          <a:solidFill>
            <a:schemeClr val="accent3">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6</a:t>
            </a:r>
          </a:p>
        </p:txBody>
      </p:sp>
      <p:sp>
        <p:nvSpPr>
          <p:cNvPr id="26" name="Oval 25">
            <a:extLst>
              <a:ext uri="{FF2B5EF4-FFF2-40B4-BE49-F238E27FC236}">
                <a16:creationId xmlns:a16="http://schemas.microsoft.com/office/drawing/2014/main" id="{6C1EEF0D-2D41-1545-9964-5DB129DA13CA}"/>
              </a:ext>
            </a:extLst>
          </p:cNvPr>
          <p:cNvSpPr/>
          <p:nvPr/>
        </p:nvSpPr>
        <p:spPr>
          <a:xfrm>
            <a:off x="2096311" y="3253902"/>
            <a:ext cx="184826" cy="175098"/>
          </a:xfrm>
          <a:prstGeom prst="ellipse">
            <a:avLst/>
          </a:prstGeom>
          <a:solidFill>
            <a:srgbClr val="00B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4</a:t>
            </a:r>
          </a:p>
        </p:txBody>
      </p:sp>
      <p:sp>
        <p:nvSpPr>
          <p:cNvPr id="17" name="Oval 16">
            <a:extLst>
              <a:ext uri="{FF2B5EF4-FFF2-40B4-BE49-F238E27FC236}">
                <a16:creationId xmlns:a16="http://schemas.microsoft.com/office/drawing/2014/main" id="{C67FCEAD-1321-674B-BC08-2541F1EE43E2}"/>
              </a:ext>
            </a:extLst>
          </p:cNvPr>
          <p:cNvSpPr/>
          <p:nvPr/>
        </p:nvSpPr>
        <p:spPr>
          <a:xfrm>
            <a:off x="3542177" y="3006912"/>
            <a:ext cx="184826" cy="175098"/>
          </a:xfrm>
          <a:prstGeom prst="ellipse">
            <a:avLst/>
          </a:prstGeom>
          <a:solidFill>
            <a:srgbClr val="0070C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3</a:t>
            </a:r>
          </a:p>
        </p:txBody>
      </p:sp>
      <p:sp>
        <p:nvSpPr>
          <p:cNvPr id="24" name="TextBox 23">
            <a:extLst>
              <a:ext uri="{FF2B5EF4-FFF2-40B4-BE49-F238E27FC236}">
                <a16:creationId xmlns:a16="http://schemas.microsoft.com/office/drawing/2014/main" id="{2EE38199-5729-8543-A566-F282E7CB760C}"/>
              </a:ext>
            </a:extLst>
          </p:cNvPr>
          <p:cNvSpPr txBox="1"/>
          <p:nvPr/>
        </p:nvSpPr>
        <p:spPr>
          <a:xfrm>
            <a:off x="6664767" y="2962513"/>
            <a:ext cx="1947780" cy="276999"/>
          </a:xfrm>
          <a:prstGeom prst="rect">
            <a:avLst/>
          </a:prstGeom>
          <a:solidFill>
            <a:schemeClr val="accent1">
              <a:lumMod val="20000"/>
              <a:lumOff val="80000"/>
            </a:schemeClr>
          </a:solidFill>
          <a:ln>
            <a:solidFill>
              <a:schemeClr val="tx1"/>
            </a:solidFill>
          </a:ln>
        </p:spPr>
        <p:txBody>
          <a:bodyPr wrap="square" rtlCol="0">
            <a:spAutoFit/>
          </a:bodyPr>
          <a:lstStyle/>
          <a:p>
            <a:r>
              <a:rPr lang="en-US" sz="1200" dirty="0"/>
              <a:t> this is a “setter”</a:t>
            </a:r>
          </a:p>
        </p:txBody>
      </p:sp>
      <p:sp>
        <p:nvSpPr>
          <p:cNvPr id="38" name="TextBox 37">
            <a:extLst>
              <a:ext uri="{FF2B5EF4-FFF2-40B4-BE49-F238E27FC236}">
                <a16:creationId xmlns:a16="http://schemas.microsoft.com/office/drawing/2014/main" id="{59C92426-8EE7-9F4D-A92F-8091B933A082}"/>
              </a:ext>
            </a:extLst>
          </p:cNvPr>
          <p:cNvSpPr txBox="1"/>
          <p:nvPr/>
        </p:nvSpPr>
        <p:spPr>
          <a:xfrm>
            <a:off x="6595122" y="3542240"/>
            <a:ext cx="1947780" cy="276999"/>
          </a:xfrm>
          <a:prstGeom prst="rect">
            <a:avLst/>
          </a:prstGeom>
          <a:solidFill>
            <a:schemeClr val="accent1">
              <a:lumMod val="20000"/>
              <a:lumOff val="80000"/>
            </a:schemeClr>
          </a:solidFill>
          <a:ln>
            <a:solidFill>
              <a:schemeClr val="tx1"/>
            </a:solidFill>
          </a:ln>
        </p:spPr>
        <p:txBody>
          <a:bodyPr wrap="square" rtlCol="0">
            <a:spAutoFit/>
          </a:bodyPr>
          <a:lstStyle/>
          <a:p>
            <a:r>
              <a:rPr lang="en-US" sz="1200" dirty="0"/>
              <a:t> this is a “getter”</a:t>
            </a:r>
          </a:p>
        </p:txBody>
      </p:sp>
    </p:spTree>
    <p:extLst>
      <p:ext uri="{BB962C8B-B14F-4D97-AF65-F5344CB8AC3E}">
        <p14:creationId xmlns:p14="http://schemas.microsoft.com/office/powerpoint/2010/main" val="2934874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CA68DC-B41F-6741-8F0C-0FB628436AD1}"/>
              </a:ext>
            </a:extLst>
          </p:cNvPr>
          <p:cNvSpPr txBox="1"/>
          <p:nvPr/>
        </p:nvSpPr>
        <p:spPr>
          <a:xfrm>
            <a:off x="1816888" y="-11561"/>
            <a:ext cx="7393022" cy="523220"/>
          </a:xfrm>
          <a:prstGeom prst="rect">
            <a:avLst/>
          </a:prstGeom>
          <a:noFill/>
        </p:spPr>
        <p:txBody>
          <a:bodyPr wrap="square" rtlCol="0">
            <a:spAutoFit/>
          </a:bodyPr>
          <a:lstStyle/>
          <a:p>
            <a:pPr algn="ctr"/>
            <a:r>
              <a:rPr lang="en-US" sz="2800" dirty="0"/>
              <a:t>Let’s Talk About Testing Our Class</a:t>
            </a:r>
          </a:p>
        </p:txBody>
      </p:sp>
      <p:sp>
        <p:nvSpPr>
          <p:cNvPr id="3" name="TextBox 2">
            <a:extLst>
              <a:ext uri="{FF2B5EF4-FFF2-40B4-BE49-F238E27FC236}">
                <a16:creationId xmlns:a16="http://schemas.microsoft.com/office/drawing/2014/main" id="{17959942-098B-7F44-8D87-A41A6B77A4CF}"/>
              </a:ext>
            </a:extLst>
          </p:cNvPr>
          <p:cNvSpPr txBox="1"/>
          <p:nvPr/>
        </p:nvSpPr>
        <p:spPr>
          <a:xfrm>
            <a:off x="418289" y="680936"/>
            <a:ext cx="4056964" cy="600164"/>
          </a:xfrm>
          <a:prstGeom prst="rect">
            <a:avLst/>
          </a:prstGeom>
          <a:noFill/>
        </p:spPr>
        <p:txBody>
          <a:bodyPr wrap="square" rtlCol="0">
            <a:spAutoFit/>
          </a:bodyPr>
          <a:lstStyle/>
          <a:p>
            <a:r>
              <a:rPr lang="en-US" sz="1100" dirty="0"/>
              <a:t>Let’s adopt the test as you go mindset-</a:t>
            </a:r>
          </a:p>
          <a:p>
            <a:r>
              <a:rPr lang="en-US" sz="1100" dirty="0"/>
              <a:t>We have been doing this with our calls to our classes at the bottom of our module- but lets implement this more formally</a:t>
            </a:r>
          </a:p>
        </p:txBody>
      </p:sp>
      <p:pic>
        <p:nvPicPr>
          <p:cNvPr id="4" name="Picture 3">
            <a:extLst>
              <a:ext uri="{FF2B5EF4-FFF2-40B4-BE49-F238E27FC236}">
                <a16:creationId xmlns:a16="http://schemas.microsoft.com/office/drawing/2014/main" id="{4A303C9D-668B-3B47-B479-72CFFF879F68}"/>
              </a:ext>
            </a:extLst>
          </p:cNvPr>
          <p:cNvPicPr>
            <a:picLocks noChangeAspect="1"/>
          </p:cNvPicPr>
          <p:nvPr/>
        </p:nvPicPr>
        <p:blipFill>
          <a:blip r:embed="rId2"/>
          <a:stretch>
            <a:fillRect/>
          </a:stretch>
        </p:blipFill>
        <p:spPr>
          <a:xfrm>
            <a:off x="289286" y="1410510"/>
            <a:ext cx="4056964" cy="4239831"/>
          </a:xfrm>
          <a:prstGeom prst="rect">
            <a:avLst/>
          </a:prstGeom>
          <a:ln>
            <a:solidFill>
              <a:schemeClr val="accent1"/>
            </a:solidFill>
          </a:ln>
        </p:spPr>
      </p:pic>
      <p:cxnSp>
        <p:nvCxnSpPr>
          <p:cNvPr id="6" name="Curved Connector 5">
            <a:extLst>
              <a:ext uri="{FF2B5EF4-FFF2-40B4-BE49-F238E27FC236}">
                <a16:creationId xmlns:a16="http://schemas.microsoft.com/office/drawing/2014/main" id="{35103FD1-DF25-1742-B743-E6468BF709B7}"/>
              </a:ext>
            </a:extLst>
          </p:cNvPr>
          <p:cNvCxnSpPr>
            <a:cxnSpLocks/>
          </p:cNvCxnSpPr>
          <p:nvPr/>
        </p:nvCxnSpPr>
        <p:spPr>
          <a:xfrm rot="5400000">
            <a:off x="-1257867" y="2680257"/>
            <a:ext cx="3469044" cy="11673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68A1397-BECC-1442-B582-0108AABA45CA}"/>
              </a:ext>
            </a:extLst>
          </p:cNvPr>
          <p:cNvSpPr txBox="1"/>
          <p:nvPr/>
        </p:nvSpPr>
        <p:spPr>
          <a:xfrm>
            <a:off x="5124855" y="606102"/>
            <a:ext cx="6384587" cy="600164"/>
          </a:xfrm>
          <a:prstGeom prst="rect">
            <a:avLst/>
          </a:prstGeom>
          <a:noFill/>
        </p:spPr>
        <p:txBody>
          <a:bodyPr wrap="square" rtlCol="0">
            <a:spAutoFit/>
          </a:bodyPr>
          <a:lstStyle/>
          <a:p>
            <a:r>
              <a:rPr lang="en-US" sz="1100" dirty="0"/>
              <a:t>Our test code at the bottom is “top-level”- That means it will print when we both as a script and when it is imported, that means if we import the file and run it, we will see the output of the code each time we import it.</a:t>
            </a:r>
            <a:r>
              <a:rPr lang="en-US" sz="1100" dirty="0">
                <a:sym typeface="Wingdings" pitchFamily="2" charset="2"/>
              </a:rPr>
              <a:t></a:t>
            </a:r>
            <a:endParaRPr lang="en-US" sz="1100" dirty="0"/>
          </a:p>
        </p:txBody>
      </p:sp>
      <p:sp>
        <p:nvSpPr>
          <p:cNvPr id="17" name="TextBox 16">
            <a:extLst>
              <a:ext uri="{FF2B5EF4-FFF2-40B4-BE49-F238E27FC236}">
                <a16:creationId xmlns:a16="http://schemas.microsoft.com/office/drawing/2014/main" id="{2DC9382E-43D0-1240-9127-0EAFFBE31043}"/>
              </a:ext>
            </a:extLst>
          </p:cNvPr>
          <p:cNvSpPr txBox="1"/>
          <p:nvPr/>
        </p:nvSpPr>
        <p:spPr>
          <a:xfrm>
            <a:off x="4475253" y="2450018"/>
            <a:ext cx="5942583" cy="430887"/>
          </a:xfrm>
          <a:prstGeom prst="rect">
            <a:avLst/>
          </a:prstGeom>
          <a:noFill/>
        </p:spPr>
        <p:txBody>
          <a:bodyPr wrap="square" rtlCol="0">
            <a:spAutoFit/>
          </a:bodyPr>
          <a:lstStyle/>
          <a:p>
            <a:r>
              <a:rPr lang="en-US" sz="1100" dirty="0"/>
              <a:t>So we want to arrange the code, such that the test code in run ONLY for testing and NOT when the file is imported. Enter the  module </a:t>
            </a:r>
            <a:r>
              <a:rPr lang="en-US" sz="1100" b="1" dirty="0">
                <a:solidFill>
                  <a:srgbClr val="0432FF"/>
                </a:solidFill>
              </a:rPr>
              <a:t>__name__ </a:t>
            </a:r>
            <a:r>
              <a:rPr lang="en-US" sz="1100" dirty="0"/>
              <a:t>check (that is what it is designed for.)</a:t>
            </a:r>
          </a:p>
        </p:txBody>
      </p:sp>
      <p:pic>
        <p:nvPicPr>
          <p:cNvPr id="18" name="Picture 17">
            <a:extLst>
              <a:ext uri="{FF2B5EF4-FFF2-40B4-BE49-F238E27FC236}">
                <a16:creationId xmlns:a16="http://schemas.microsoft.com/office/drawing/2014/main" id="{5C1F66BE-232E-DC46-973B-7D6AA377743C}"/>
              </a:ext>
            </a:extLst>
          </p:cNvPr>
          <p:cNvPicPr>
            <a:picLocks noChangeAspect="1"/>
          </p:cNvPicPr>
          <p:nvPr/>
        </p:nvPicPr>
        <p:blipFill>
          <a:blip r:embed="rId3"/>
          <a:stretch>
            <a:fillRect/>
          </a:stretch>
        </p:blipFill>
        <p:spPr>
          <a:xfrm>
            <a:off x="4561742" y="1410510"/>
            <a:ext cx="5004144" cy="1039508"/>
          </a:xfrm>
          <a:prstGeom prst="rect">
            <a:avLst/>
          </a:prstGeom>
          <a:ln>
            <a:solidFill>
              <a:schemeClr val="accent1"/>
            </a:solidFill>
          </a:ln>
        </p:spPr>
      </p:pic>
      <p:sp>
        <p:nvSpPr>
          <p:cNvPr id="19" name="TextBox 18">
            <a:extLst>
              <a:ext uri="{FF2B5EF4-FFF2-40B4-BE49-F238E27FC236}">
                <a16:creationId xmlns:a16="http://schemas.microsoft.com/office/drawing/2014/main" id="{B280605D-355A-7540-9AD5-2D52E71DB507}"/>
              </a:ext>
            </a:extLst>
          </p:cNvPr>
          <p:cNvSpPr txBox="1"/>
          <p:nvPr/>
        </p:nvSpPr>
        <p:spPr>
          <a:xfrm>
            <a:off x="4604256" y="1177114"/>
            <a:ext cx="5155660" cy="276999"/>
          </a:xfrm>
          <a:prstGeom prst="rect">
            <a:avLst/>
          </a:prstGeom>
          <a:noFill/>
        </p:spPr>
        <p:txBody>
          <a:bodyPr wrap="square" rtlCol="0">
            <a:spAutoFit/>
          </a:bodyPr>
          <a:lstStyle/>
          <a:p>
            <a:r>
              <a:rPr lang="en-US" sz="1200" dirty="0"/>
              <a:t>What will happen now when we call this script  - CALL SCRIPT</a:t>
            </a:r>
          </a:p>
        </p:txBody>
      </p:sp>
      <p:cxnSp>
        <p:nvCxnSpPr>
          <p:cNvPr id="21" name="Straight Arrow Connector 20">
            <a:extLst>
              <a:ext uri="{FF2B5EF4-FFF2-40B4-BE49-F238E27FC236}">
                <a16:creationId xmlns:a16="http://schemas.microsoft.com/office/drawing/2014/main" id="{699EEBE6-F842-BD40-A481-BE982BFC0CB3}"/>
              </a:ext>
            </a:extLst>
          </p:cNvPr>
          <p:cNvCxnSpPr/>
          <p:nvPr/>
        </p:nvCxnSpPr>
        <p:spPr>
          <a:xfrm flipH="1">
            <a:off x="6178123" y="1445991"/>
            <a:ext cx="2237362" cy="374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A0973D0A-401D-1445-B815-06C79E74FC4C}"/>
              </a:ext>
            </a:extLst>
          </p:cNvPr>
          <p:cNvPicPr>
            <a:picLocks noChangeAspect="1"/>
          </p:cNvPicPr>
          <p:nvPr/>
        </p:nvPicPr>
        <p:blipFill>
          <a:blip r:embed="rId4"/>
          <a:stretch>
            <a:fillRect/>
          </a:stretch>
        </p:blipFill>
        <p:spPr>
          <a:xfrm>
            <a:off x="9797823" y="1214086"/>
            <a:ext cx="2308698" cy="1241536"/>
          </a:xfrm>
          <a:prstGeom prst="rect">
            <a:avLst/>
          </a:prstGeom>
          <a:ln>
            <a:solidFill>
              <a:schemeClr val="accent1"/>
            </a:solidFill>
          </a:ln>
        </p:spPr>
      </p:pic>
      <p:sp>
        <p:nvSpPr>
          <p:cNvPr id="23" name="&quot;No&quot; Symbol 22">
            <a:extLst>
              <a:ext uri="{FF2B5EF4-FFF2-40B4-BE49-F238E27FC236}">
                <a16:creationId xmlns:a16="http://schemas.microsoft.com/office/drawing/2014/main" id="{7C538BC3-2A3D-524C-A8AB-75C5ACBFE00F}"/>
              </a:ext>
            </a:extLst>
          </p:cNvPr>
          <p:cNvSpPr/>
          <p:nvPr/>
        </p:nvSpPr>
        <p:spPr>
          <a:xfrm>
            <a:off x="10190218" y="1306231"/>
            <a:ext cx="1542222" cy="1085381"/>
          </a:xfrm>
          <a:prstGeom prst="noSmoking">
            <a:avLst/>
          </a:prstGeom>
          <a:solidFill>
            <a:schemeClr val="accent1">
              <a:alpha val="3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Right Arrow 23">
            <a:extLst>
              <a:ext uri="{FF2B5EF4-FFF2-40B4-BE49-F238E27FC236}">
                <a16:creationId xmlns:a16="http://schemas.microsoft.com/office/drawing/2014/main" id="{13A1033E-7360-D243-A2DC-04F95B4947F1}"/>
              </a:ext>
            </a:extLst>
          </p:cNvPr>
          <p:cNvSpPr/>
          <p:nvPr/>
        </p:nvSpPr>
        <p:spPr>
          <a:xfrm>
            <a:off x="8959396" y="1633050"/>
            <a:ext cx="741702" cy="366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21715689-A205-1349-8F20-F4D2AF067405}"/>
              </a:ext>
            </a:extLst>
          </p:cNvPr>
          <p:cNvPicPr>
            <a:picLocks noChangeAspect="1"/>
          </p:cNvPicPr>
          <p:nvPr/>
        </p:nvPicPr>
        <p:blipFill>
          <a:blip r:embed="rId5"/>
          <a:stretch>
            <a:fillRect/>
          </a:stretch>
        </p:blipFill>
        <p:spPr>
          <a:xfrm>
            <a:off x="4561742" y="2845156"/>
            <a:ext cx="3853743" cy="4032393"/>
          </a:xfrm>
          <a:prstGeom prst="rect">
            <a:avLst/>
          </a:prstGeom>
          <a:ln>
            <a:solidFill>
              <a:schemeClr val="accent1"/>
            </a:solidFill>
          </a:ln>
        </p:spPr>
      </p:pic>
      <p:pic>
        <p:nvPicPr>
          <p:cNvPr id="26" name="Picture 25">
            <a:extLst>
              <a:ext uri="{FF2B5EF4-FFF2-40B4-BE49-F238E27FC236}">
                <a16:creationId xmlns:a16="http://schemas.microsoft.com/office/drawing/2014/main" id="{49B0493A-B9C1-F445-81C5-DDA53D1C6C14}"/>
              </a:ext>
            </a:extLst>
          </p:cNvPr>
          <p:cNvPicPr>
            <a:picLocks noChangeAspect="1"/>
          </p:cNvPicPr>
          <p:nvPr/>
        </p:nvPicPr>
        <p:blipFill>
          <a:blip r:embed="rId6"/>
          <a:stretch>
            <a:fillRect/>
          </a:stretch>
        </p:blipFill>
        <p:spPr>
          <a:xfrm>
            <a:off x="8183528" y="3102162"/>
            <a:ext cx="3990060" cy="591607"/>
          </a:xfrm>
          <a:prstGeom prst="rect">
            <a:avLst/>
          </a:prstGeom>
          <a:ln>
            <a:solidFill>
              <a:schemeClr val="accent1"/>
            </a:solidFill>
          </a:ln>
        </p:spPr>
      </p:pic>
      <p:sp>
        <p:nvSpPr>
          <p:cNvPr id="27" name="TextBox 26">
            <a:extLst>
              <a:ext uri="{FF2B5EF4-FFF2-40B4-BE49-F238E27FC236}">
                <a16:creationId xmlns:a16="http://schemas.microsoft.com/office/drawing/2014/main" id="{B9831424-EC1B-624E-A3CC-0F5AEFEFF5E1}"/>
              </a:ext>
            </a:extLst>
          </p:cNvPr>
          <p:cNvSpPr txBox="1"/>
          <p:nvPr/>
        </p:nvSpPr>
        <p:spPr>
          <a:xfrm>
            <a:off x="9211924" y="2825164"/>
            <a:ext cx="1663599" cy="276999"/>
          </a:xfrm>
          <a:prstGeom prst="rect">
            <a:avLst/>
          </a:prstGeom>
          <a:noFill/>
        </p:spPr>
        <p:txBody>
          <a:bodyPr wrap="square" rtlCol="0">
            <a:spAutoFit/>
          </a:bodyPr>
          <a:lstStyle/>
          <a:p>
            <a:r>
              <a:rPr lang="en-US" sz="1200" dirty="0"/>
              <a:t>CALL SCRIPT- TAKE 2</a:t>
            </a:r>
          </a:p>
        </p:txBody>
      </p:sp>
      <p:pic>
        <p:nvPicPr>
          <p:cNvPr id="28" name="Picture 27">
            <a:extLst>
              <a:ext uri="{FF2B5EF4-FFF2-40B4-BE49-F238E27FC236}">
                <a16:creationId xmlns:a16="http://schemas.microsoft.com/office/drawing/2014/main" id="{3AC19872-B255-B147-8444-A8BE4831E480}"/>
              </a:ext>
            </a:extLst>
          </p:cNvPr>
          <p:cNvPicPr>
            <a:picLocks noChangeAspect="1"/>
          </p:cNvPicPr>
          <p:nvPr/>
        </p:nvPicPr>
        <p:blipFill>
          <a:blip r:embed="rId7"/>
          <a:stretch>
            <a:fillRect/>
          </a:stretch>
        </p:blipFill>
        <p:spPr>
          <a:xfrm>
            <a:off x="8501974" y="4453957"/>
            <a:ext cx="3380810" cy="831701"/>
          </a:xfrm>
          <a:prstGeom prst="rect">
            <a:avLst/>
          </a:prstGeom>
          <a:ln>
            <a:solidFill>
              <a:schemeClr val="accent1"/>
            </a:solidFill>
          </a:ln>
        </p:spPr>
      </p:pic>
      <p:sp>
        <p:nvSpPr>
          <p:cNvPr id="29" name="Right Arrow 28">
            <a:extLst>
              <a:ext uri="{FF2B5EF4-FFF2-40B4-BE49-F238E27FC236}">
                <a16:creationId xmlns:a16="http://schemas.microsoft.com/office/drawing/2014/main" id="{3BCC2F99-7F46-8E4F-B617-9D53757299CC}"/>
              </a:ext>
            </a:extLst>
          </p:cNvPr>
          <p:cNvSpPr/>
          <p:nvPr/>
        </p:nvSpPr>
        <p:spPr>
          <a:xfrm rot="5400000">
            <a:off x="9856214" y="3861945"/>
            <a:ext cx="741702" cy="366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56363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366EBA-92FD-44AE-87A9-25E5135EB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69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437F5FC-01F7-4EB4-81E7-C27D917E95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4B0CFF10-4805-4BFA-961B-1F60DAEB9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BE054536-C03E-4857-B4AE-D687A58F9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FE33E51C-23D8-43F5-98C4-A2ED2C4C9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89E18891-DEB2-4CFD-A907-2868B2A91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0002C1BB-DB60-4314-A2FC-203E54D94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9B75BDFA-6D78-4FB1-9F21-5280855C4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0B632D6B-A327-41AB-BBCF-9A03AD2AB7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F514BBC5-1736-4813-BECB-5A6B6738E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94A2C868-7AEC-4209-BFA3-7185B11D3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FF56CB70-2B25-4695-ADC8-6092D0D11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BA411BEF-2182-4458-B9AF-1634B5C2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3F27E63-3F11-4C85-AC72-1EE8508C4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68B589BA-F70F-4E0B-94B9-EEB83EDF3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D0B991D-CB0A-415F-8D77-A5565F66F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701E99DE-74F0-41D1-BBF4-5A57053BB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C02EE40A-8F17-4182-9495-9506463B7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924210CA-0A35-4127-925F-D4084B7DC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DC13CEF1-DD2D-474C-B81C-820CEF3D9C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F889481A-8038-43E6-8EF1-A5F802CEDF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128BD14A-9093-4854-A73A-F666B2ED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2D884F4-76EC-4371-B903-E79CF191E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33" name="Rectangle 32">
            <a:extLst>
              <a:ext uri="{FF2B5EF4-FFF2-40B4-BE49-F238E27FC236}">
                <a16:creationId xmlns:a16="http://schemas.microsoft.com/office/drawing/2014/main" id="{7C462C46-EFB7-4580-9921-DFC346FCC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5"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54581B-382C-824D-A54A-2CD2163B1BDB}"/>
              </a:ext>
            </a:extLst>
          </p:cNvPr>
          <p:cNvSpPr>
            <a:spLocks noGrp="1"/>
          </p:cNvSpPr>
          <p:nvPr>
            <p:ph type="title"/>
          </p:nvPr>
        </p:nvSpPr>
        <p:spPr>
          <a:xfrm>
            <a:off x="2880485" y="841375"/>
            <a:ext cx="6230857" cy="1230570"/>
          </a:xfrm>
        </p:spPr>
        <p:txBody>
          <a:bodyPr anchor="t">
            <a:normAutofit/>
          </a:bodyPr>
          <a:lstStyle/>
          <a:p>
            <a:pPr algn="l"/>
            <a:r>
              <a:rPr lang="en-US" sz="3600">
                <a:solidFill>
                  <a:schemeClr val="accent1"/>
                </a:solidFill>
              </a:rPr>
              <a:t>More on methods</a:t>
            </a:r>
          </a:p>
        </p:txBody>
      </p:sp>
      <p:sp>
        <p:nvSpPr>
          <p:cNvPr id="35" name="Isosceles Triangle 34">
            <a:extLst>
              <a:ext uri="{FF2B5EF4-FFF2-40B4-BE49-F238E27FC236}">
                <a16:creationId xmlns:a16="http://schemas.microsoft.com/office/drawing/2014/main" id="{B8B918B4-AB10-4E3A-916E-A9625586E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EE76D789-9E6D-BE46-B82F-09308F48F6E0}"/>
              </a:ext>
            </a:extLst>
          </p:cNvPr>
          <p:cNvSpPr>
            <a:spLocks noGrp="1"/>
          </p:cNvSpPr>
          <p:nvPr>
            <p:ph idx="1"/>
          </p:nvPr>
        </p:nvSpPr>
        <p:spPr>
          <a:xfrm>
            <a:off x="2880487" y="1634247"/>
            <a:ext cx="7152807" cy="4417561"/>
          </a:xfrm>
        </p:spPr>
        <p:txBody>
          <a:bodyPr anchor="t">
            <a:normAutofit lnSpcReduction="10000"/>
          </a:bodyPr>
          <a:lstStyle/>
          <a:p>
            <a:pPr>
              <a:lnSpc>
                <a:spcPct val="110000"/>
              </a:lnSpc>
            </a:pPr>
            <a:r>
              <a:rPr lang="en-US" sz="1600" dirty="0"/>
              <a:t>Methods are just function objects created by def statements nested in a class statement body</a:t>
            </a:r>
          </a:p>
          <a:p>
            <a:pPr>
              <a:lnSpc>
                <a:spcPct val="110000"/>
              </a:lnSpc>
            </a:pPr>
            <a:r>
              <a:rPr lang="en-US" sz="1600" dirty="0"/>
              <a:t>Methods provide behavior for instance objects to inherit.</a:t>
            </a:r>
          </a:p>
          <a:p>
            <a:pPr>
              <a:lnSpc>
                <a:spcPct val="110000"/>
              </a:lnSpc>
            </a:pPr>
            <a:r>
              <a:rPr lang="en-US" sz="1600" dirty="0"/>
              <a:t>Methods work in exactly the same way as functions except that a methods first argument always received the instance object (“self”).</a:t>
            </a:r>
          </a:p>
          <a:p>
            <a:pPr>
              <a:lnSpc>
                <a:spcPct val="110000"/>
              </a:lnSpc>
            </a:pPr>
            <a:r>
              <a:rPr lang="en-US" sz="1600" dirty="0"/>
              <a:t>Therefore Python always automatically maps instance ,ethos calls to a class’s method function.   So if we call a method through our instance like this:</a:t>
            </a:r>
          </a:p>
          <a:p>
            <a:pPr marL="1255713" lvl="6" indent="0">
              <a:lnSpc>
                <a:spcPct val="110000"/>
              </a:lnSpc>
              <a:buNone/>
            </a:pPr>
            <a:r>
              <a:rPr lang="en-US" sz="1600" dirty="0"/>
              <a:t>		</a:t>
            </a:r>
            <a:r>
              <a:rPr lang="en-US" sz="1600" b="1" dirty="0" err="1"/>
              <a:t>myinstance.method</a:t>
            </a:r>
            <a:r>
              <a:rPr lang="en-US" sz="1600" b="1" dirty="0"/>
              <a:t>(arg1, agr2)</a:t>
            </a:r>
          </a:p>
          <a:p>
            <a:pPr marL="1255713" lvl="6" indent="0">
              <a:lnSpc>
                <a:spcPct val="110000"/>
              </a:lnSpc>
              <a:buNone/>
            </a:pPr>
            <a:r>
              <a:rPr lang="en-US" sz="1600" dirty="0"/>
              <a:t>Behind the scenes Python receives it as follows:</a:t>
            </a:r>
          </a:p>
          <a:p>
            <a:pPr marL="1255713" lvl="6" indent="0">
              <a:lnSpc>
                <a:spcPct val="110000"/>
              </a:lnSpc>
              <a:buNone/>
            </a:pPr>
            <a:r>
              <a:rPr lang="en-US" sz="1600" dirty="0"/>
              <a:t>		</a:t>
            </a:r>
            <a:r>
              <a:rPr lang="en-US" sz="1600" b="1" dirty="0" err="1"/>
              <a:t>class.method</a:t>
            </a:r>
            <a:r>
              <a:rPr lang="en-US" sz="1600" b="1" dirty="0"/>
              <a:t>(</a:t>
            </a:r>
            <a:r>
              <a:rPr lang="en-US" sz="1600" b="1" dirty="0" err="1"/>
              <a:t>myinstance</a:t>
            </a:r>
            <a:r>
              <a:rPr lang="en-US" sz="1600" b="1" dirty="0"/>
              <a:t>, arg1, arg2)</a:t>
            </a:r>
          </a:p>
          <a:p>
            <a:pPr lvl="1">
              <a:lnSpc>
                <a:spcPct val="110000"/>
              </a:lnSpc>
            </a:pPr>
            <a:r>
              <a:rPr lang="en-US" dirty="0"/>
              <a:t>So Python determines the class by locating the method name</a:t>
            </a:r>
          </a:p>
          <a:p>
            <a:pPr lvl="1">
              <a:lnSpc>
                <a:spcPct val="110000"/>
              </a:lnSpc>
            </a:pPr>
            <a:r>
              <a:rPr lang="en-US" dirty="0"/>
              <a:t>The ‘self’ argument is very significant as it is the methods link. back to the instance that is the subject of the call</a:t>
            </a:r>
          </a:p>
          <a:p>
            <a:pPr marL="1255713" lvl="6" indent="0">
              <a:lnSpc>
                <a:spcPct val="110000"/>
              </a:lnSpc>
              <a:buNone/>
            </a:pPr>
            <a:endParaRPr lang="en-US" dirty="0"/>
          </a:p>
        </p:txBody>
      </p:sp>
    </p:spTree>
    <p:extLst>
      <p:ext uri="{BB962C8B-B14F-4D97-AF65-F5344CB8AC3E}">
        <p14:creationId xmlns:p14="http://schemas.microsoft.com/office/powerpoint/2010/main" val="2203225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1876D-8AE2-EF42-B153-7F9E057305BD}"/>
              </a:ext>
            </a:extLst>
          </p:cNvPr>
          <p:cNvSpPr>
            <a:spLocks noGrp="1"/>
          </p:cNvSpPr>
          <p:nvPr>
            <p:ph type="title" idx="4294967295"/>
          </p:nvPr>
        </p:nvSpPr>
        <p:spPr>
          <a:xfrm>
            <a:off x="2828062" y="108516"/>
            <a:ext cx="5935663" cy="930005"/>
          </a:xfrm>
        </p:spPr>
        <p:txBody>
          <a:bodyPr>
            <a:normAutofit fontScale="90000"/>
          </a:bodyPr>
          <a:lstStyle/>
          <a:p>
            <a:r>
              <a:rPr lang="en-US" dirty="0">
                <a:solidFill>
                  <a:schemeClr val="tx1"/>
                </a:solidFill>
              </a:rPr>
              <a:t>Method example</a:t>
            </a:r>
          </a:p>
        </p:txBody>
      </p:sp>
      <p:pic>
        <p:nvPicPr>
          <p:cNvPr id="5" name="Picture 4">
            <a:extLst>
              <a:ext uri="{FF2B5EF4-FFF2-40B4-BE49-F238E27FC236}">
                <a16:creationId xmlns:a16="http://schemas.microsoft.com/office/drawing/2014/main" id="{EE591C51-18F5-3F4D-BB4D-5994BBC5AEE5}"/>
              </a:ext>
            </a:extLst>
          </p:cNvPr>
          <p:cNvPicPr>
            <a:picLocks noChangeAspect="1"/>
          </p:cNvPicPr>
          <p:nvPr/>
        </p:nvPicPr>
        <p:blipFill>
          <a:blip r:embed="rId2"/>
          <a:stretch>
            <a:fillRect/>
          </a:stretch>
        </p:blipFill>
        <p:spPr>
          <a:xfrm>
            <a:off x="322191" y="5096703"/>
            <a:ext cx="1701162" cy="430179"/>
          </a:xfrm>
          <a:prstGeom prst="rect">
            <a:avLst/>
          </a:prstGeom>
          <a:ln>
            <a:solidFill>
              <a:schemeClr val="accent1"/>
            </a:solidFill>
          </a:ln>
        </p:spPr>
      </p:pic>
      <p:pic>
        <p:nvPicPr>
          <p:cNvPr id="6" name="Picture 5">
            <a:extLst>
              <a:ext uri="{FF2B5EF4-FFF2-40B4-BE49-F238E27FC236}">
                <a16:creationId xmlns:a16="http://schemas.microsoft.com/office/drawing/2014/main" id="{FBA67260-3CA4-2745-84C4-CBD997220853}"/>
              </a:ext>
            </a:extLst>
          </p:cNvPr>
          <p:cNvPicPr>
            <a:picLocks noChangeAspect="1"/>
          </p:cNvPicPr>
          <p:nvPr/>
        </p:nvPicPr>
        <p:blipFill>
          <a:blip r:embed="rId3"/>
          <a:stretch>
            <a:fillRect/>
          </a:stretch>
        </p:blipFill>
        <p:spPr>
          <a:xfrm>
            <a:off x="385225" y="1426306"/>
            <a:ext cx="5934953" cy="2576491"/>
          </a:xfrm>
          <a:prstGeom prst="rect">
            <a:avLst/>
          </a:prstGeom>
          <a:ln>
            <a:solidFill>
              <a:schemeClr val="accent1"/>
            </a:solidFill>
          </a:ln>
        </p:spPr>
      </p:pic>
      <p:sp>
        <p:nvSpPr>
          <p:cNvPr id="7" name="TextBox 6">
            <a:extLst>
              <a:ext uri="{FF2B5EF4-FFF2-40B4-BE49-F238E27FC236}">
                <a16:creationId xmlns:a16="http://schemas.microsoft.com/office/drawing/2014/main" id="{E7F5DB39-4712-C94B-88B5-534614ABBDAE}"/>
              </a:ext>
            </a:extLst>
          </p:cNvPr>
          <p:cNvSpPr txBox="1"/>
          <p:nvPr/>
        </p:nvSpPr>
        <p:spPr>
          <a:xfrm>
            <a:off x="214007" y="4655060"/>
            <a:ext cx="3892244" cy="276999"/>
          </a:xfrm>
          <a:prstGeom prst="rect">
            <a:avLst/>
          </a:prstGeom>
          <a:noFill/>
        </p:spPr>
        <p:txBody>
          <a:bodyPr wrap="square" rtlCol="0">
            <a:spAutoFit/>
          </a:bodyPr>
          <a:lstStyle/>
          <a:p>
            <a:r>
              <a:rPr lang="en-US" sz="1200" b="1" u="sng" dirty="0"/>
              <a:t># this outputs the string ”hello’ as seen below</a:t>
            </a:r>
          </a:p>
        </p:txBody>
      </p:sp>
      <p:sp>
        <p:nvSpPr>
          <p:cNvPr id="8" name="TextBox 7">
            <a:extLst>
              <a:ext uri="{FF2B5EF4-FFF2-40B4-BE49-F238E27FC236}">
                <a16:creationId xmlns:a16="http://schemas.microsoft.com/office/drawing/2014/main" id="{A3AF120B-018E-454F-8DB4-63BE9B42BA9C}"/>
              </a:ext>
            </a:extLst>
          </p:cNvPr>
          <p:cNvSpPr txBox="1"/>
          <p:nvPr/>
        </p:nvSpPr>
        <p:spPr>
          <a:xfrm>
            <a:off x="7023469" y="1375821"/>
            <a:ext cx="4727642" cy="738664"/>
          </a:xfrm>
          <a:prstGeom prst="rect">
            <a:avLst/>
          </a:prstGeom>
          <a:noFill/>
        </p:spPr>
        <p:txBody>
          <a:bodyPr wrap="square" rtlCol="0">
            <a:spAutoFit/>
          </a:bodyPr>
          <a:lstStyle/>
          <a:p>
            <a:r>
              <a:rPr lang="en-US" sz="1400" dirty="0"/>
              <a:t>The “</a:t>
            </a:r>
            <a:r>
              <a:rPr lang="en-US" sz="1400" dirty="0" err="1"/>
              <a:t>printme</a:t>
            </a:r>
            <a:r>
              <a:rPr lang="en-US" sz="1400" dirty="0"/>
              <a:t>’ function becomes a class attribute because it is within the </a:t>
            </a:r>
            <a:r>
              <a:rPr lang="en-US" sz="1400" i="1" dirty="0">
                <a:solidFill>
                  <a:srgbClr val="0432FF"/>
                </a:solidFill>
              </a:rPr>
              <a:t>NewClass1’s</a:t>
            </a:r>
            <a:r>
              <a:rPr lang="en-US" sz="1400" dirty="0"/>
              <a:t> scope.  Therefore it is available for all new instances.</a:t>
            </a:r>
          </a:p>
        </p:txBody>
      </p:sp>
      <p:cxnSp>
        <p:nvCxnSpPr>
          <p:cNvPr id="10" name="Straight Arrow Connector 9">
            <a:extLst>
              <a:ext uri="{FF2B5EF4-FFF2-40B4-BE49-F238E27FC236}">
                <a16:creationId xmlns:a16="http://schemas.microsoft.com/office/drawing/2014/main" id="{44B7A7B6-464B-464D-B1B5-A98C4DA363AD}"/>
              </a:ext>
            </a:extLst>
          </p:cNvPr>
          <p:cNvCxnSpPr>
            <a:cxnSpLocks/>
            <a:stCxn id="8" idx="1"/>
          </p:cNvCxnSpPr>
          <p:nvPr/>
        </p:nvCxnSpPr>
        <p:spPr>
          <a:xfrm flipH="1">
            <a:off x="1819072" y="1745153"/>
            <a:ext cx="5204397" cy="49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57057E2-276E-BD48-BD03-95D8320A523A}"/>
              </a:ext>
            </a:extLst>
          </p:cNvPr>
          <p:cNvSpPr txBox="1"/>
          <p:nvPr/>
        </p:nvSpPr>
        <p:spPr>
          <a:xfrm>
            <a:off x="6818007" y="2324914"/>
            <a:ext cx="5159985" cy="2462213"/>
          </a:xfrm>
          <a:prstGeom prst="rect">
            <a:avLst/>
          </a:prstGeom>
          <a:noFill/>
        </p:spPr>
        <p:txBody>
          <a:bodyPr wrap="square" rtlCol="0">
            <a:spAutoFit/>
          </a:bodyPr>
          <a:lstStyle/>
          <a:p>
            <a:r>
              <a:rPr lang="en-US" sz="1400" dirty="0"/>
              <a:t>What happens when we call the method “</a:t>
            </a:r>
            <a:r>
              <a:rPr lang="en-US" sz="1400" dirty="0" err="1"/>
              <a:t>printme</a:t>
            </a:r>
            <a:r>
              <a:rPr lang="en-US" sz="1400" dirty="0"/>
              <a:t>” in this way?</a:t>
            </a:r>
          </a:p>
          <a:p>
            <a:endParaRPr lang="en-US" sz="1400" dirty="0"/>
          </a:p>
          <a:p>
            <a:pPr marL="228600" indent="-228600">
              <a:buFont typeface="+mj-lt"/>
              <a:buAutoNum type="arabicPeriod"/>
            </a:pPr>
            <a:r>
              <a:rPr lang="en-US" sz="1400" dirty="0" err="1">
                <a:solidFill>
                  <a:srgbClr val="0432FF"/>
                </a:solidFill>
              </a:rPr>
              <a:t>printeme</a:t>
            </a:r>
            <a:r>
              <a:rPr lang="en-US" sz="1400" dirty="0"/>
              <a:t> is located  by inheritance</a:t>
            </a:r>
          </a:p>
          <a:p>
            <a:pPr marL="228600" indent="-228600">
              <a:buFont typeface="+mj-lt"/>
              <a:buAutoNum type="arabicPeriod"/>
            </a:pPr>
            <a:r>
              <a:rPr lang="en-US" sz="1400" dirty="0"/>
              <a:t>Then the </a:t>
            </a:r>
            <a:r>
              <a:rPr lang="en-US" sz="1400" dirty="0">
                <a:solidFill>
                  <a:srgbClr val="0432FF"/>
                </a:solidFill>
              </a:rPr>
              <a:t>“self” </a:t>
            </a:r>
            <a:r>
              <a:rPr lang="en-US" sz="1400" dirty="0"/>
              <a:t>argument gets automatically assigned to the instance object – ‘</a:t>
            </a:r>
            <a:r>
              <a:rPr lang="en-US" sz="1400" dirty="0">
                <a:solidFill>
                  <a:srgbClr val="0432FF"/>
                </a:solidFill>
              </a:rPr>
              <a:t>inst1</a:t>
            </a:r>
            <a:r>
              <a:rPr lang="en-US" sz="1400" dirty="0"/>
              <a:t>’</a:t>
            </a:r>
          </a:p>
          <a:p>
            <a:pPr marL="228600" indent="-228600">
              <a:buFont typeface="+mj-lt"/>
              <a:buAutoNum type="arabicPeriod"/>
            </a:pPr>
            <a:r>
              <a:rPr lang="en-US" sz="1400" dirty="0"/>
              <a:t>The ‘</a:t>
            </a:r>
            <a:r>
              <a:rPr lang="en-US" sz="1400" dirty="0" err="1">
                <a:solidFill>
                  <a:srgbClr val="0432FF"/>
                </a:solidFill>
              </a:rPr>
              <a:t>mytext</a:t>
            </a:r>
            <a:r>
              <a:rPr lang="en-US" sz="1400" dirty="0">
                <a:solidFill>
                  <a:srgbClr val="0432FF"/>
                </a:solidFill>
              </a:rPr>
              <a:t>’</a:t>
            </a:r>
            <a:r>
              <a:rPr lang="en-US" sz="1400" dirty="0"/>
              <a:t> parameter from the method (‘</a:t>
            </a:r>
            <a:r>
              <a:rPr lang="en-US" sz="1400" b="1" i="1" dirty="0" err="1">
                <a:solidFill>
                  <a:srgbClr val="0432FF"/>
                </a:solidFill>
              </a:rPr>
              <a:t>printme</a:t>
            </a:r>
            <a:r>
              <a:rPr lang="en-US" sz="1400" b="1" i="1" dirty="0">
                <a:solidFill>
                  <a:srgbClr val="0432FF"/>
                </a:solidFill>
              </a:rPr>
              <a:t>’</a:t>
            </a:r>
            <a:r>
              <a:rPr lang="en-US" sz="1400" dirty="0"/>
              <a:t>)  gets the argument </a:t>
            </a:r>
            <a:r>
              <a:rPr lang="en-US" sz="1400" dirty="0">
                <a:solidFill>
                  <a:srgbClr val="0432FF"/>
                </a:solidFill>
              </a:rPr>
              <a:t>“Hello” </a:t>
            </a:r>
            <a:r>
              <a:rPr lang="en-US" sz="1400" dirty="0"/>
              <a:t>(since Python automatically handles the first argument </a:t>
            </a:r>
            <a:r>
              <a:rPr lang="en-US" sz="1400" dirty="0">
                <a:solidFill>
                  <a:srgbClr val="0432FF"/>
                </a:solidFill>
              </a:rPr>
              <a:t>self</a:t>
            </a:r>
            <a:r>
              <a:rPr lang="en-US" sz="1400" dirty="0"/>
              <a:t>, we only need to worry about parameters/arguments after self- in this case there is just one – called</a:t>
            </a:r>
            <a:r>
              <a:rPr lang="en-US" sz="1400" dirty="0">
                <a:solidFill>
                  <a:srgbClr val="0432FF"/>
                </a:solidFill>
              </a:rPr>
              <a:t> ‘</a:t>
            </a:r>
            <a:r>
              <a:rPr lang="en-US" sz="1400" dirty="0" err="1">
                <a:solidFill>
                  <a:srgbClr val="0432FF"/>
                </a:solidFill>
              </a:rPr>
              <a:t>mytext</a:t>
            </a:r>
            <a:r>
              <a:rPr lang="en-US" sz="1400" dirty="0"/>
              <a:t>’)</a:t>
            </a:r>
          </a:p>
        </p:txBody>
      </p:sp>
      <p:cxnSp>
        <p:nvCxnSpPr>
          <p:cNvPr id="14" name="Straight Arrow Connector 13">
            <a:extLst>
              <a:ext uri="{FF2B5EF4-FFF2-40B4-BE49-F238E27FC236}">
                <a16:creationId xmlns:a16="http://schemas.microsoft.com/office/drawing/2014/main" id="{09CBFA26-94C7-AB4D-8E94-ED5E157ECFFE}"/>
              </a:ext>
            </a:extLst>
          </p:cNvPr>
          <p:cNvCxnSpPr>
            <a:cxnSpLocks/>
            <a:stCxn id="12" idx="1"/>
          </p:cNvCxnSpPr>
          <p:nvPr/>
        </p:nvCxnSpPr>
        <p:spPr>
          <a:xfrm flipH="1" flipV="1">
            <a:off x="2023355" y="3299091"/>
            <a:ext cx="4794652" cy="256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B2959473-8D04-BD42-9E37-18DF2BF3B9E9}"/>
              </a:ext>
            </a:extLst>
          </p:cNvPr>
          <p:cNvPicPr>
            <a:picLocks noChangeAspect="1"/>
          </p:cNvPicPr>
          <p:nvPr/>
        </p:nvPicPr>
        <p:blipFill>
          <a:blip r:embed="rId4"/>
          <a:stretch>
            <a:fillRect/>
          </a:stretch>
        </p:blipFill>
        <p:spPr>
          <a:xfrm>
            <a:off x="3893054" y="5109254"/>
            <a:ext cx="3155139" cy="452080"/>
          </a:xfrm>
          <a:prstGeom prst="rect">
            <a:avLst/>
          </a:prstGeom>
          <a:ln>
            <a:solidFill>
              <a:schemeClr val="accent1"/>
            </a:solidFill>
          </a:ln>
        </p:spPr>
      </p:pic>
      <p:sp>
        <p:nvSpPr>
          <p:cNvPr id="16" name="TextBox 15">
            <a:extLst>
              <a:ext uri="{FF2B5EF4-FFF2-40B4-BE49-F238E27FC236}">
                <a16:creationId xmlns:a16="http://schemas.microsoft.com/office/drawing/2014/main" id="{67685D29-52E1-D94A-97A8-7ACF74B1483C}"/>
              </a:ext>
            </a:extLst>
          </p:cNvPr>
          <p:cNvSpPr txBox="1"/>
          <p:nvPr/>
        </p:nvSpPr>
        <p:spPr>
          <a:xfrm>
            <a:off x="3893054" y="4655060"/>
            <a:ext cx="3892244" cy="276999"/>
          </a:xfrm>
          <a:prstGeom prst="rect">
            <a:avLst/>
          </a:prstGeom>
          <a:noFill/>
        </p:spPr>
        <p:txBody>
          <a:bodyPr wrap="square" rtlCol="0">
            <a:spAutoFit/>
          </a:bodyPr>
          <a:lstStyle/>
          <a:p>
            <a:r>
              <a:rPr lang="en-US" sz="1200" b="1" u="sng" dirty="0"/>
              <a:t>Call to method through class</a:t>
            </a:r>
          </a:p>
        </p:txBody>
      </p:sp>
      <p:sp>
        <p:nvSpPr>
          <p:cNvPr id="17" name="TextBox 16">
            <a:extLst>
              <a:ext uri="{FF2B5EF4-FFF2-40B4-BE49-F238E27FC236}">
                <a16:creationId xmlns:a16="http://schemas.microsoft.com/office/drawing/2014/main" id="{BE6493A6-206F-0A4A-8249-51E6986D212D}"/>
              </a:ext>
            </a:extLst>
          </p:cNvPr>
          <p:cNvSpPr txBox="1"/>
          <p:nvPr/>
        </p:nvSpPr>
        <p:spPr>
          <a:xfrm>
            <a:off x="7806818" y="4997556"/>
            <a:ext cx="4062991" cy="1384995"/>
          </a:xfrm>
          <a:prstGeom prst="rect">
            <a:avLst/>
          </a:prstGeom>
          <a:noFill/>
        </p:spPr>
        <p:txBody>
          <a:bodyPr wrap="square" rtlCol="0">
            <a:spAutoFit/>
          </a:bodyPr>
          <a:lstStyle/>
          <a:p>
            <a:r>
              <a:rPr lang="en-US" sz="1400" dirty="0"/>
              <a:t>This has the same effect as calling it through the instance</a:t>
            </a:r>
          </a:p>
          <a:p>
            <a:r>
              <a:rPr lang="en-US" sz="1400" dirty="0"/>
              <a:t>As long as we pass in the instance too… we can’t call the class directly, we must have an established instance to the class. (see how I created as an instance of the class inst2 first)</a:t>
            </a:r>
          </a:p>
        </p:txBody>
      </p:sp>
      <p:cxnSp>
        <p:nvCxnSpPr>
          <p:cNvPr id="19" name="Straight Arrow Connector 18">
            <a:extLst>
              <a:ext uri="{FF2B5EF4-FFF2-40B4-BE49-F238E27FC236}">
                <a16:creationId xmlns:a16="http://schemas.microsoft.com/office/drawing/2014/main" id="{A3823896-F93C-424F-9FD9-699052325FF2}"/>
              </a:ext>
            </a:extLst>
          </p:cNvPr>
          <p:cNvCxnSpPr>
            <a:cxnSpLocks/>
            <a:stCxn id="17" idx="1"/>
          </p:cNvCxnSpPr>
          <p:nvPr/>
        </p:nvCxnSpPr>
        <p:spPr>
          <a:xfrm flipH="1" flipV="1">
            <a:off x="5795894" y="5142489"/>
            <a:ext cx="2010924" cy="547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3508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B09738-79D1-C345-BA5D-FBA568B4631B}"/>
              </a:ext>
            </a:extLst>
          </p:cNvPr>
          <p:cNvSpPr>
            <a:spLocks noGrp="1"/>
          </p:cNvSpPr>
          <p:nvPr>
            <p:ph type="title"/>
          </p:nvPr>
        </p:nvSpPr>
        <p:spPr/>
        <p:txBody>
          <a:bodyPr/>
          <a:lstStyle/>
          <a:p>
            <a:r>
              <a:rPr lang="en-US" dirty="0"/>
              <a:t>The End</a:t>
            </a:r>
          </a:p>
        </p:txBody>
      </p:sp>
      <p:sp>
        <p:nvSpPr>
          <p:cNvPr id="5" name="Text Placeholder 4">
            <a:extLst>
              <a:ext uri="{FF2B5EF4-FFF2-40B4-BE49-F238E27FC236}">
                <a16:creationId xmlns:a16="http://schemas.microsoft.com/office/drawing/2014/main" id="{311AD2ED-DE44-1B4C-8A6D-62E342A2F41D}"/>
              </a:ext>
            </a:extLst>
          </p:cNvPr>
          <p:cNvSpPr>
            <a:spLocks noGrp="1"/>
          </p:cNvSpPr>
          <p:nvPr>
            <p:ph type="body" idx="1"/>
          </p:nvPr>
        </p:nvSpPr>
        <p:spPr/>
        <p:txBody>
          <a:bodyPr/>
          <a:lstStyle/>
          <a:p>
            <a:r>
              <a:rPr lang="en-US" dirty="0"/>
              <a:t>Keep breathing and code!</a:t>
            </a:r>
          </a:p>
        </p:txBody>
      </p:sp>
      <p:pic>
        <p:nvPicPr>
          <p:cNvPr id="6" name="Picture 5">
            <a:extLst>
              <a:ext uri="{FF2B5EF4-FFF2-40B4-BE49-F238E27FC236}">
                <a16:creationId xmlns:a16="http://schemas.microsoft.com/office/drawing/2014/main" id="{0E61E42D-F909-E845-B557-40284F785CC6}"/>
              </a:ext>
            </a:extLst>
          </p:cNvPr>
          <p:cNvPicPr>
            <a:picLocks noChangeAspect="1"/>
          </p:cNvPicPr>
          <p:nvPr/>
        </p:nvPicPr>
        <p:blipFill>
          <a:blip r:embed="rId2"/>
          <a:stretch>
            <a:fillRect/>
          </a:stretch>
        </p:blipFill>
        <p:spPr>
          <a:xfrm>
            <a:off x="7220127" y="1228502"/>
            <a:ext cx="1614311" cy="1609725"/>
          </a:xfrm>
          <a:prstGeom prst="rect">
            <a:avLst/>
          </a:prstGeom>
          <a:ln>
            <a:solidFill>
              <a:srgbClr val="0432FF"/>
            </a:solidFill>
          </a:ln>
        </p:spPr>
      </p:pic>
    </p:spTree>
    <p:extLst>
      <p:ext uri="{BB962C8B-B14F-4D97-AF65-F5344CB8AC3E}">
        <p14:creationId xmlns:p14="http://schemas.microsoft.com/office/powerpoint/2010/main" val="558624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366EBA-92FD-44AE-87A9-25E5135EB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69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437F5FC-01F7-4EB4-81E7-C27D917E95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4B0CFF10-4805-4BFA-961B-1F60DAEB9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BE054536-C03E-4857-B4AE-D687A58F9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FE33E51C-23D8-43F5-98C4-A2ED2C4C9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89E18891-DEB2-4CFD-A907-2868B2A91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0002C1BB-DB60-4314-A2FC-203E54D94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9B75BDFA-6D78-4FB1-9F21-5280855C4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0B632D6B-A327-41AB-BBCF-9A03AD2AB7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F514BBC5-1736-4813-BECB-5A6B6738E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94A2C868-7AEC-4209-BFA3-7185B11D3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FF56CB70-2B25-4695-ADC8-6092D0D11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BA411BEF-2182-4458-B9AF-1634B5C2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3F27E63-3F11-4C85-AC72-1EE8508C4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68B589BA-F70F-4E0B-94B9-EEB83EDF3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D0B991D-CB0A-415F-8D77-A5565F66F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701E99DE-74F0-41D1-BBF4-5A57053BB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C02EE40A-8F17-4182-9495-9506463B7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924210CA-0A35-4127-925F-D4084B7DC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DC13CEF1-DD2D-474C-B81C-820CEF3D9C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F889481A-8038-43E6-8EF1-A5F802CEDF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128BD14A-9093-4854-A73A-F666B2ED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2D884F4-76EC-4371-B903-E79CF191E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33" name="Rectangle 32">
            <a:extLst>
              <a:ext uri="{FF2B5EF4-FFF2-40B4-BE49-F238E27FC236}">
                <a16:creationId xmlns:a16="http://schemas.microsoft.com/office/drawing/2014/main" id="{7C462C46-EFB7-4580-9921-DFC346FCC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5"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FE0703-8071-BE4D-9FAE-EDA0D6DADA21}"/>
              </a:ext>
            </a:extLst>
          </p:cNvPr>
          <p:cNvSpPr>
            <a:spLocks noGrp="1"/>
          </p:cNvSpPr>
          <p:nvPr>
            <p:ph type="title"/>
          </p:nvPr>
        </p:nvSpPr>
        <p:spPr>
          <a:xfrm>
            <a:off x="2880485" y="841375"/>
            <a:ext cx="6230857" cy="1230570"/>
          </a:xfrm>
        </p:spPr>
        <p:txBody>
          <a:bodyPr anchor="t">
            <a:normAutofit/>
          </a:bodyPr>
          <a:lstStyle/>
          <a:p>
            <a:pPr algn="l"/>
            <a:r>
              <a:rPr lang="en-US" sz="3600">
                <a:solidFill>
                  <a:schemeClr val="accent1"/>
                </a:solidFill>
              </a:rPr>
              <a:t>Python Classes</a:t>
            </a:r>
          </a:p>
        </p:txBody>
      </p:sp>
      <p:sp>
        <p:nvSpPr>
          <p:cNvPr id="35" name="Isosceles Triangle 34">
            <a:extLst>
              <a:ext uri="{FF2B5EF4-FFF2-40B4-BE49-F238E27FC236}">
                <a16:creationId xmlns:a16="http://schemas.microsoft.com/office/drawing/2014/main" id="{B8B918B4-AB10-4E3A-916E-A9625586E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3EB66C52-3042-054E-B9B3-3453E2DD3164}"/>
              </a:ext>
            </a:extLst>
          </p:cNvPr>
          <p:cNvSpPr>
            <a:spLocks noGrp="1"/>
          </p:cNvSpPr>
          <p:nvPr>
            <p:ph idx="1"/>
          </p:nvPr>
        </p:nvSpPr>
        <p:spPr>
          <a:xfrm>
            <a:off x="2880487" y="1780162"/>
            <a:ext cx="7265520" cy="4271646"/>
          </a:xfrm>
        </p:spPr>
        <p:txBody>
          <a:bodyPr anchor="t">
            <a:normAutofit/>
          </a:bodyPr>
          <a:lstStyle/>
          <a:p>
            <a:pPr>
              <a:lnSpc>
                <a:spcPct val="110000"/>
              </a:lnSpc>
            </a:pPr>
            <a:r>
              <a:rPr lang="en-US" sz="1600" dirty="0"/>
              <a:t>A </a:t>
            </a:r>
            <a:r>
              <a:rPr lang="en-US" sz="1600" b="1" i="1" dirty="0">
                <a:solidFill>
                  <a:srgbClr val="0432FF"/>
                </a:solidFill>
              </a:rPr>
              <a:t>Class</a:t>
            </a:r>
            <a:r>
              <a:rPr lang="en-US" sz="1600" dirty="0"/>
              <a:t> is a coding structure used to implement new kinds of objects in Python that support </a:t>
            </a:r>
            <a:r>
              <a:rPr lang="en-US" sz="1600" i="1" dirty="0">
                <a:solidFill>
                  <a:srgbClr val="0432FF"/>
                </a:solidFill>
              </a:rPr>
              <a:t>inheritance</a:t>
            </a:r>
            <a:r>
              <a:rPr lang="en-US" sz="1600" dirty="0"/>
              <a:t>.</a:t>
            </a:r>
          </a:p>
          <a:p>
            <a:pPr>
              <a:lnSpc>
                <a:spcPct val="110000"/>
              </a:lnSpc>
            </a:pPr>
            <a:r>
              <a:rPr lang="en-US" sz="1600" b="1" dirty="0">
                <a:solidFill>
                  <a:srgbClr val="0432FF"/>
                </a:solidFill>
              </a:rPr>
              <a:t>Inheritance:   </a:t>
            </a:r>
            <a:r>
              <a:rPr lang="en-US" sz="1600" dirty="0"/>
              <a:t>When a new object is patterned after an existing object we say that this new object inherits from the existing object.</a:t>
            </a:r>
          </a:p>
          <a:p>
            <a:pPr lvl="1">
              <a:lnSpc>
                <a:spcPct val="110000"/>
              </a:lnSpc>
            </a:pPr>
            <a:r>
              <a:rPr lang="en-US" dirty="0"/>
              <a:t>EXAMPLE:  We may have an object called ”car”, and then from this object we create various models of other cars that inherit from the object</a:t>
            </a:r>
            <a:r>
              <a:rPr lang="en-US" b="1" i="1" dirty="0"/>
              <a:t> car</a:t>
            </a:r>
            <a:r>
              <a:rPr lang="en-US" dirty="0"/>
              <a:t>. The new inherited car object will share some core properties … perhaps, 4 wheels,  it has a color,  it can drive, it has doors, etc.</a:t>
            </a:r>
          </a:p>
          <a:p>
            <a:pPr lvl="1">
              <a:lnSpc>
                <a:spcPct val="110000"/>
              </a:lnSpc>
            </a:pPr>
            <a:r>
              <a:rPr lang="en-US" dirty="0">
                <a:solidFill>
                  <a:srgbClr val="0432FF"/>
                </a:solidFill>
              </a:rPr>
              <a:t>Classes</a:t>
            </a:r>
            <a:r>
              <a:rPr lang="en-US" dirty="0"/>
              <a:t> = instance factories</a:t>
            </a:r>
          </a:p>
          <a:p>
            <a:pPr lvl="1">
              <a:lnSpc>
                <a:spcPct val="110000"/>
              </a:lnSpc>
            </a:pPr>
            <a:r>
              <a:rPr lang="en-US" dirty="0">
                <a:solidFill>
                  <a:srgbClr val="0432FF"/>
                </a:solidFill>
              </a:rPr>
              <a:t>Instances</a:t>
            </a:r>
            <a:r>
              <a:rPr lang="en-US" dirty="0"/>
              <a:t> = represent the concrete items in a program (derived from classes) that may now be interacted with directly</a:t>
            </a:r>
          </a:p>
          <a:p>
            <a:pPr>
              <a:lnSpc>
                <a:spcPct val="110000"/>
              </a:lnSpc>
            </a:pPr>
            <a:endParaRPr lang="en-US" sz="1400" dirty="0"/>
          </a:p>
        </p:txBody>
      </p:sp>
    </p:spTree>
    <p:extLst>
      <p:ext uri="{BB962C8B-B14F-4D97-AF65-F5344CB8AC3E}">
        <p14:creationId xmlns:p14="http://schemas.microsoft.com/office/powerpoint/2010/main" val="4037780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B4298B-514D-4087-BFCF-5E0B7C9A9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04250D78-05C1-41CC-8744-FF36129625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488B658F-163C-450C-B32C-2385E374B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5AE85F6C-45F9-4F00-8AA8-52BD51059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4B0E90C3-F098-46CE-B1D9-44EDE9C6E3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FFF59D4E-9109-4D0A-8064-9C534CCFB9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4B8AAA4-1840-48B9-A1E7-8CE75F8732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5A87B14D-183F-429F-849A-A6DC957B0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1C261938-CF78-4843-9295-A20FD1591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70557A9F-9800-4BDA-8EA5-312FBB056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55443555-50A7-490F-A7BD-C3761876BE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0E25D709-0236-44C4-9AD0-23C27FFB6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52D3488E-C376-4058-9B14-3E67ECCF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29C0577D-AE94-4E3E-AFE9-87D6F505C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628A3D14-A3AE-415B-81C0-10DABBD63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7722035-1059-41F4-801E-F6C3F43831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8275878-64ED-413C-B1B9-654EE17C5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6BE90BD7-1A14-43A3-8CD4-8D181EE63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accent1">
                  <a:alpha val="12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609B6EC-0BA4-4C45-B9CA-311B34B83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accent1">
                  <a:alpha val="12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BA3962A2-D76B-4346-9535-356648073A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28CBAD67-783A-4EFF-852A-40CD9D58C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780BC275-9329-40AA-849F-7B258245E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55DA4B63-E5E4-49C5-BC03-E5A312146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F2532C80-3CA9-3B46-8121-77F34F77B83A}"/>
              </a:ext>
            </a:extLst>
          </p:cNvPr>
          <p:cNvSpPr>
            <a:spLocks noGrp="1"/>
          </p:cNvSpPr>
          <p:nvPr>
            <p:ph type="title"/>
          </p:nvPr>
        </p:nvSpPr>
        <p:spPr>
          <a:xfrm>
            <a:off x="4207934" y="-31560"/>
            <a:ext cx="6677553" cy="1353310"/>
          </a:xfrm>
        </p:spPr>
        <p:txBody>
          <a:bodyPr anchor="b">
            <a:normAutofit/>
          </a:bodyPr>
          <a:lstStyle/>
          <a:p>
            <a:pPr algn="l"/>
            <a:r>
              <a:rPr lang="en-US" sz="3600" dirty="0">
                <a:solidFill>
                  <a:schemeClr val="tx1"/>
                </a:solidFill>
              </a:rPr>
              <a:t>What makes a class special</a:t>
            </a:r>
          </a:p>
        </p:txBody>
      </p:sp>
      <p:sp>
        <p:nvSpPr>
          <p:cNvPr id="3" name="Content Placeholder 2">
            <a:extLst>
              <a:ext uri="{FF2B5EF4-FFF2-40B4-BE49-F238E27FC236}">
                <a16:creationId xmlns:a16="http://schemas.microsoft.com/office/drawing/2014/main" id="{94ABD142-A673-9F44-8A10-35A9B3591F99}"/>
              </a:ext>
            </a:extLst>
          </p:cNvPr>
          <p:cNvSpPr>
            <a:spLocks noGrp="1"/>
          </p:cNvSpPr>
          <p:nvPr>
            <p:ph idx="1"/>
          </p:nvPr>
        </p:nvSpPr>
        <p:spPr>
          <a:xfrm>
            <a:off x="2337860" y="1331811"/>
            <a:ext cx="8341253" cy="3929165"/>
          </a:xfrm>
        </p:spPr>
        <p:txBody>
          <a:bodyPr anchor="ctr">
            <a:normAutofit/>
          </a:bodyPr>
          <a:lstStyle/>
          <a:p>
            <a:pPr>
              <a:lnSpc>
                <a:spcPct val="110000"/>
              </a:lnSpc>
            </a:pPr>
            <a:r>
              <a:rPr lang="en-US" sz="1600" dirty="0"/>
              <a:t>The following make </a:t>
            </a:r>
            <a:r>
              <a:rPr lang="en-US" sz="1600" i="1" dirty="0">
                <a:solidFill>
                  <a:srgbClr val="0432FF"/>
                </a:solidFill>
              </a:rPr>
              <a:t>classes </a:t>
            </a:r>
            <a:r>
              <a:rPr lang="en-US" sz="1600" dirty="0"/>
              <a:t>quite useful when building new objects</a:t>
            </a:r>
          </a:p>
          <a:p>
            <a:pPr lvl="1">
              <a:lnSpc>
                <a:spcPct val="110000"/>
              </a:lnSpc>
            </a:pPr>
            <a:r>
              <a:rPr lang="en-US" dirty="0">
                <a:solidFill>
                  <a:srgbClr val="0432FF"/>
                </a:solidFill>
              </a:rPr>
              <a:t>Multiple Instances- </a:t>
            </a:r>
            <a:r>
              <a:rPr lang="en-US" dirty="0"/>
              <a:t>classes are factories for generating child objects. Every time we call a class we generate a new object with a distinct namespace. Each object generated from a class has access to the class’s attributes.</a:t>
            </a:r>
          </a:p>
          <a:p>
            <a:pPr lvl="1">
              <a:lnSpc>
                <a:spcPct val="110000"/>
              </a:lnSpc>
            </a:pPr>
            <a:r>
              <a:rPr lang="en-US" dirty="0">
                <a:solidFill>
                  <a:srgbClr val="0432FF"/>
                </a:solidFill>
              </a:rPr>
              <a:t>Customization </a:t>
            </a:r>
            <a:r>
              <a:rPr lang="en-US" dirty="0"/>
              <a:t>(through inheritance) – We can</a:t>
            </a:r>
            <a:r>
              <a:rPr lang="en-US" b="1" i="1" dirty="0"/>
              <a:t> </a:t>
            </a:r>
            <a:r>
              <a:rPr lang="en-US" b="1" i="1" dirty="0">
                <a:solidFill>
                  <a:srgbClr val="0432FF"/>
                </a:solidFill>
              </a:rPr>
              <a:t>extend</a:t>
            </a:r>
            <a:r>
              <a:rPr lang="en-US" b="1" i="1" dirty="0"/>
              <a:t> </a:t>
            </a:r>
            <a:r>
              <a:rPr lang="en-US" dirty="0"/>
              <a:t>a class by redefining its attributes outside the class itself in new components coded as </a:t>
            </a:r>
            <a:r>
              <a:rPr lang="en-US" i="1" dirty="0">
                <a:solidFill>
                  <a:srgbClr val="0432FF"/>
                </a:solidFill>
              </a:rPr>
              <a:t>subclasses. </a:t>
            </a:r>
          </a:p>
          <a:p>
            <a:pPr>
              <a:lnSpc>
                <a:spcPct val="110000"/>
              </a:lnSpc>
            </a:pPr>
            <a:r>
              <a:rPr lang="en-US" sz="1600" dirty="0"/>
              <a:t>Classes poses two special things:</a:t>
            </a:r>
          </a:p>
          <a:p>
            <a:pPr lvl="1">
              <a:lnSpc>
                <a:spcPct val="110000"/>
              </a:lnSpc>
            </a:pPr>
            <a:r>
              <a:rPr lang="en-US" dirty="0"/>
              <a:t>A special first </a:t>
            </a:r>
            <a:r>
              <a:rPr lang="en-US" dirty="0">
                <a:solidFill>
                  <a:srgbClr val="0432FF"/>
                </a:solidFill>
              </a:rPr>
              <a:t>argument</a:t>
            </a:r>
            <a:r>
              <a:rPr lang="en-US" dirty="0"/>
              <a:t> (called </a:t>
            </a:r>
            <a:r>
              <a:rPr lang="en-US" dirty="0">
                <a:solidFill>
                  <a:srgbClr val="0432FF"/>
                </a:solidFill>
              </a:rPr>
              <a:t>“</a:t>
            </a:r>
            <a:r>
              <a:rPr lang="en-US" i="1" dirty="0">
                <a:solidFill>
                  <a:srgbClr val="0432FF"/>
                </a:solidFill>
              </a:rPr>
              <a:t>self</a:t>
            </a:r>
            <a:r>
              <a:rPr lang="en-US" dirty="0">
                <a:solidFill>
                  <a:srgbClr val="0432FF"/>
                </a:solidFill>
              </a:rPr>
              <a:t>”) </a:t>
            </a:r>
            <a:r>
              <a:rPr lang="en-US" dirty="0"/>
              <a:t>in functions (to receive to subject of the call) and</a:t>
            </a:r>
          </a:p>
          <a:p>
            <a:pPr lvl="1">
              <a:lnSpc>
                <a:spcPct val="110000"/>
              </a:lnSpc>
            </a:pPr>
            <a:r>
              <a:rPr lang="en-US" dirty="0">
                <a:solidFill>
                  <a:srgbClr val="0432FF"/>
                </a:solidFill>
              </a:rPr>
              <a:t>Inheritance attribute search </a:t>
            </a:r>
            <a:r>
              <a:rPr lang="en-US" dirty="0"/>
              <a:t>(to support programming by customization</a:t>
            </a:r>
            <a:r>
              <a:rPr lang="en-US" i="1" dirty="0">
                <a:solidFill>
                  <a:schemeClr val="bg1">
                    <a:lumMod val="50000"/>
                  </a:schemeClr>
                </a:solidFill>
              </a:rPr>
              <a:t>)</a:t>
            </a:r>
          </a:p>
          <a:p>
            <a:pPr>
              <a:lnSpc>
                <a:spcPct val="110000"/>
              </a:lnSpc>
            </a:pPr>
            <a:endParaRPr lang="en-US" sz="1500" dirty="0"/>
          </a:p>
        </p:txBody>
      </p:sp>
    </p:spTree>
    <p:extLst>
      <p:ext uri="{BB962C8B-B14F-4D97-AF65-F5344CB8AC3E}">
        <p14:creationId xmlns:p14="http://schemas.microsoft.com/office/powerpoint/2010/main" val="3401917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366EBA-92FD-44AE-87A9-25E5135EB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69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437F5FC-01F7-4EB4-81E7-C27D917E95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4B0CFF10-4805-4BFA-961B-1F60DAEB9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BE054536-C03E-4857-B4AE-D687A58F9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FE33E51C-23D8-43F5-98C4-A2ED2C4C9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89E18891-DEB2-4CFD-A907-2868B2A91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0002C1BB-DB60-4314-A2FC-203E54D94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9B75BDFA-6D78-4FB1-9F21-5280855C4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0B632D6B-A327-41AB-BBCF-9A03AD2AB7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F514BBC5-1736-4813-BECB-5A6B6738E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94A2C868-7AEC-4209-BFA3-7185B11D3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FF56CB70-2B25-4695-ADC8-6092D0D11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BA411BEF-2182-4458-B9AF-1634B5C2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3F27E63-3F11-4C85-AC72-1EE8508C4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68B589BA-F70F-4E0B-94B9-EEB83EDF3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D0B991D-CB0A-415F-8D77-A5565F66F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701E99DE-74F0-41D1-BBF4-5A57053BB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C02EE40A-8F17-4182-9495-9506463B7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924210CA-0A35-4127-925F-D4084B7DC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DC13CEF1-DD2D-474C-B81C-820CEF3D9C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F889481A-8038-43E6-8EF1-A5F802CEDF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128BD14A-9093-4854-A73A-F666B2ED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2D884F4-76EC-4371-B903-E79CF191E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33" name="Rectangle 32">
            <a:extLst>
              <a:ext uri="{FF2B5EF4-FFF2-40B4-BE49-F238E27FC236}">
                <a16:creationId xmlns:a16="http://schemas.microsoft.com/office/drawing/2014/main" id="{7C462C46-EFB7-4580-9921-DFC346FCC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5"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ED90CA-64C8-0A46-8714-8C266AE0564A}"/>
              </a:ext>
            </a:extLst>
          </p:cNvPr>
          <p:cNvSpPr>
            <a:spLocks noGrp="1"/>
          </p:cNvSpPr>
          <p:nvPr>
            <p:ph type="title"/>
          </p:nvPr>
        </p:nvSpPr>
        <p:spPr>
          <a:xfrm>
            <a:off x="2880485" y="841375"/>
            <a:ext cx="6230857" cy="1230570"/>
          </a:xfrm>
        </p:spPr>
        <p:txBody>
          <a:bodyPr anchor="t">
            <a:normAutofit/>
          </a:bodyPr>
          <a:lstStyle/>
          <a:p>
            <a:pPr algn="l"/>
            <a:r>
              <a:rPr lang="en-US" sz="3600" dirty="0">
                <a:solidFill>
                  <a:schemeClr val="accent1"/>
                </a:solidFill>
              </a:rPr>
              <a:t>Namespace and Attributes</a:t>
            </a:r>
          </a:p>
        </p:txBody>
      </p:sp>
      <p:sp>
        <p:nvSpPr>
          <p:cNvPr id="35" name="Isosceles Triangle 34">
            <a:extLst>
              <a:ext uri="{FF2B5EF4-FFF2-40B4-BE49-F238E27FC236}">
                <a16:creationId xmlns:a16="http://schemas.microsoft.com/office/drawing/2014/main" id="{B8B918B4-AB10-4E3A-916E-A9625586E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4CDCF5F8-475F-5240-AC03-FD9396900EA2}"/>
              </a:ext>
            </a:extLst>
          </p:cNvPr>
          <p:cNvSpPr>
            <a:spLocks noGrp="1"/>
          </p:cNvSpPr>
          <p:nvPr>
            <p:ph idx="1"/>
          </p:nvPr>
        </p:nvSpPr>
        <p:spPr>
          <a:xfrm>
            <a:off x="2907914" y="1871520"/>
            <a:ext cx="8163311" cy="4648599"/>
          </a:xfrm>
        </p:spPr>
        <p:txBody>
          <a:bodyPr anchor="t">
            <a:normAutofit lnSpcReduction="10000"/>
          </a:bodyPr>
          <a:lstStyle/>
          <a:p>
            <a:r>
              <a:rPr lang="en-US" sz="1600" dirty="0"/>
              <a:t>A </a:t>
            </a:r>
            <a:r>
              <a:rPr lang="en-US" sz="1600" dirty="0">
                <a:solidFill>
                  <a:srgbClr val="0432FF"/>
                </a:solidFill>
              </a:rPr>
              <a:t>namespace</a:t>
            </a:r>
            <a:r>
              <a:rPr lang="en-US" sz="1600" dirty="0"/>
              <a:t> is a mapping from names to objects </a:t>
            </a:r>
          </a:p>
          <a:p>
            <a:r>
              <a:rPr lang="en-US" sz="1600" dirty="0"/>
              <a:t>Examples of different namespaces:</a:t>
            </a:r>
          </a:p>
          <a:p>
            <a:pPr lvl="1"/>
            <a:r>
              <a:rPr lang="en-US" sz="1400" dirty="0"/>
              <a:t>the python built-in names  that contains functions line </a:t>
            </a:r>
            <a:r>
              <a:rPr lang="en-US" sz="1400" dirty="0" err="1"/>
              <a:t>dir</a:t>
            </a:r>
            <a:r>
              <a:rPr lang="en-US" sz="1400" dirty="0"/>
              <a:t>(), </a:t>
            </a:r>
            <a:r>
              <a:rPr lang="en-US" sz="1400" dirty="0" err="1"/>
              <a:t>len</a:t>
            </a:r>
            <a:r>
              <a:rPr lang="en-US" sz="1400" dirty="0"/>
              <a:t>(), id(), type(), zip(), etc.)</a:t>
            </a:r>
          </a:p>
          <a:p>
            <a:pPr lvl="1"/>
            <a:r>
              <a:rPr lang="en-US" sz="1400" dirty="0"/>
              <a:t>The local names in a function</a:t>
            </a:r>
          </a:p>
          <a:p>
            <a:pPr lvl="1"/>
            <a:r>
              <a:rPr lang="en-US" sz="1400" dirty="0"/>
              <a:t>The global names in a python module</a:t>
            </a:r>
          </a:p>
          <a:p>
            <a:r>
              <a:rPr lang="en-US" sz="1600" dirty="0"/>
              <a:t>There is no relationship between names in different namespace</a:t>
            </a:r>
          </a:p>
          <a:p>
            <a:pPr marL="0" indent="0">
              <a:buNone/>
            </a:pPr>
            <a:endParaRPr lang="en-US" sz="1600" dirty="0"/>
          </a:p>
          <a:p>
            <a:pPr marL="0" indent="0">
              <a:buNone/>
            </a:pPr>
            <a:r>
              <a:rPr lang="en-US" sz="1600" dirty="0">
                <a:solidFill>
                  <a:srgbClr val="FF0000"/>
                </a:solidFill>
              </a:rPr>
              <a:t>Applying this to attributes</a:t>
            </a:r>
          </a:p>
          <a:p>
            <a:r>
              <a:rPr lang="en-US" sz="1600" dirty="0"/>
              <a:t>An attribute is something an object has</a:t>
            </a:r>
          </a:p>
          <a:p>
            <a:r>
              <a:rPr lang="en-US" sz="1600" dirty="0"/>
              <a:t>In the expression “</a:t>
            </a:r>
            <a:r>
              <a:rPr lang="en-US" sz="1600" dirty="0" err="1"/>
              <a:t>foo.bar</a:t>
            </a:r>
            <a:r>
              <a:rPr lang="en-US" sz="1600" dirty="0"/>
              <a:t>,” foo would be the </a:t>
            </a:r>
            <a:r>
              <a:rPr lang="en-US" sz="1600" i="1" dirty="0">
                <a:solidFill>
                  <a:srgbClr val="0432FF"/>
                </a:solidFill>
              </a:rPr>
              <a:t>module</a:t>
            </a:r>
            <a:r>
              <a:rPr lang="en-US" sz="1600" dirty="0"/>
              <a:t> name (and the module is an object) and bar would be an </a:t>
            </a:r>
            <a:r>
              <a:rPr lang="en-US" sz="1600" i="1" dirty="0">
                <a:solidFill>
                  <a:srgbClr val="0432FF"/>
                </a:solidFill>
              </a:rPr>
              <a:t>attribute</a:t>
            </a:r>
            <a:r>
              <a:rPr lang="en-US" sz="1600" dirty="0"/>
              <a:t> of it</a:t>
            </a:r>
          </a:p>
          <a:p>
            <a:r>
              <a:rPr lang="en-US" sz="1600" dirty="0"/>
              <a:t>In this example there is a straightforward mapping between the module’s attributes and the global names defined in the module: they share the same namespace!</a:t>
            </a:r>
          </a:p>
          <a:p>
            <a:endParaRPr lang="en-US" sz="1600" dirty="0"/>
          </a:p>
          <a:p>
            <a:endParaRPr lang="en-US" sz="1600" b="1" dirty="0"/>
          </a:p>
          <a:p>
            <a:endParaRPr lang="en-US" sz="1600" dirty="0"/>
          </a:p>
        </p:txBody>
      </p:sp>
    </p:spTree>
    <p:extLst>
      <p:ext uri="{BB962C8B-B14F-4D97-AF65-F5344CB8AC3E}">
        <p14:creationId xmlns:p14="http://schemas.microsoft.com/office/powerpoint/2010/main" val="1585715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36"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8"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017F02-BE2E-B542-9944-44C9D564F3C2}"/>
              </a:ext>
            </a:extLst>
          </p:cNvPr>
          <p:cNvSpPr>
            <a:spLocks noGrp="1"/>
          </p:cNvSpPr>
          <p:nvPr>
            <p:ph type="title"/>
          </p:nvPr>
        </p:nvSpPr>
        <p:spPr>
          <a:xfrm>
            <a:off x="645459" y="960120"/>
            <a:ext cx="3865695" cy="4171278"/>
          </a:xfrm>
        </p:spPr>
        <p:txBody>
          <a:bodyPr>
            <a:normAutofit/>
          </a:bodyPr>
          <a:lstStyle/>
          <a:p>
            <a:pPr algn="r"/>
            <a:r>
              <a:rPr lang="en-US" sz="4400">
                <a:solidFill>
                  <a:schemeClr val="tx1"/>
                </a:solidFill>
              </a:rPr>
              <a:t>Attribute inheritance search</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F4DC6CD-DB23-F54C-BE3C-D9C03266522B}"/>
              </a:ext>
            </a:extLst>
          </p:cNvPr>
          <p:cNvSpPr>
            <a:spLocks noGrp="1"/>
          </p:cNvSpPr>
          <p:nvPr>
            <p:ph idx="1"/>
          </p:nvPr>
        </p:nvSpPr>
        <p:spPr>
          <a:xfrm>
            <a:off x="4966495" y="266700"/>
            <a:ext cx="6927849" cy="5476672"/>
          </a:xfrm>
        </p:spPr>
        <p:txBody>
          <a:bodyPr>
            <a:normAutofit fontScale="92500" lnSpcReduction="10000"/>
          </a:bodyPr>
          <a:lstStyle/>
          <a:p>
            <a:pPr>
              <a:lnSpc>
                <a:spcPct val="110000"/>
              </a:lnSpc>
            </a:pPr>
            <a:r>
              <a:rPr lang="en-US" sz="1700" dirty="0"/>
              <a:t>This is a key expression for Python’s Object Oriented Programming:</a:t>
            </a:r>
          </a:p>
          <a:p>
            <a:pPr marL="0" indent="0">
              <a:lnSpc>
                <a:spcPct val="110000"/>
              </a:lnSpc>
              <a:buNone/>
            </a:pPr>
            <a:r>
              <a:rPr lang="en-US" sz="1700" dirty="0"/>
              <a:t>     		</a:t>
            </a:r>
            <a:r>
              <a:rPr lang="en-US" sz="1700" i="1" dirty="0">
                <a:solidFill>
                  <a:srgbClr val="0432FF"/>
                </a:solidFill>
              </a:rPr>
              <a:t>object . attribute  </a:t>
            </a:r>
            <a:r>
              <a:rPr lang="en-US" sz="1700" i="1" dirty="0"/>
              <a:t>(i.e.  import sys  </a:t>
            </a:r>
            <a:r>
              <a:rPr lang="en-US" sz="1700" i="1" dirty="0">
                <a:sym typeface="Wingdings" pitchFamily="2" charset="2"/>
              </a:rPr>
              <a:t>  </a:t>
            </a:r>
            <a:r>
              <a:rPr lang="en-US" sz="1700" i="1" dirty="0" err="1"/>
              <a:t>sys.path</a:t>
            </a:r>
            <a:r>
              <a:rPr lang="en-US" sz="1700" i="1" dirty="0"/>
              <a:t>)</a:t>
            </a:r>
          </a:p>
          <a:p>
            <a:pPr>
              <a:lnSpc>
                <a:spcPct val="110000"/>
              </a:lnSpc>
            </a:pPr>
            <a:r>
              <a:rPr lang="en-US" sz="1700" dirty="0"/>
              <a:t>When we use this in relation to an object that is derived from a class statement, this expression sets off a search in Python that works like this:</a:t>
            </a:r>
          </a:p>
          <a:p>
            <a:pPr lvl="2">
              <a:lnSpc>
                <a:spcPct val="110000"/>
              </a:lnSpc>
            </a:pPr>
            <a:r>
              <a:rPr lang="en-US" sz="1700" dirty="0"/>
              <a:t>“ Find the first occurrence of the </a:t>
            </a:r>
            <a:r>
              <a:rPr lang="en-US" sz="1700" b="1" i="1" dirty="0"/>
              <a:t>attribute</a:t>
            </a:r>
            <a:r>
              <a:rPr lang="en-US" sz="1700" dirty="0"/>
              <a:t> by looking in </a:t>
            </a:r>
            <a:r>
              <a:rPr lang="en-US" sz="1700" b="1" i="1" dirty="0"/>
              <a:t>object</a:t>
            </a:r>
            <a:r>
              <a:rPr lang="en-US" sz="1700" dirty="0"/>
              <a:t>, then in all classes above it from bottom to top, left to right.”</a:t>
            </a:r>
          </a:p>
          <a:p>
            <a:pPr lvl="2">
              <a:lnSpc>
                <a:spcPct val="110000"/>
              </a:lnSpc>
            </a:pPr>
            <a:r>
              <a:rPr lang="en-US" sz="1700" dirty="0"/>
              <a:t>Attribute fetches are tree searches</a:t>
            </a:r>
          </a:p>
          <a:p>
            <a:pPr lvl="2">
              <a:lnSpc>
                <a:spcPct val="110000"/>
              </a:lnSpc>
            </a:pPr>
            <a:r>
              <a:rPr lang="en-US" sz="1700" dirty="0"/>
              <a:t>And in python we really do build up </a:t>
            </a:r>
            <a:r>
              <a:rPr lang="en-US" sz="1700" i="1" dirty="0"/>
              <a:t>trees</a:t>
            </a:r>
            <a:r>
              <a:rPr lang="en-US" sz="1700" dirty="0"/>
              <a:t> of linked objects with code.  A given class can inherent from a Class higher in the tree then it (this higher class is termed a </a:t>
            </a:r>
            <a:r>
              <a:rPr lang="en-US" sz="1700" dirty="0">
                <a:solidFill>
                  <a:srgbClr val="0432FF"/>
                </a:solidFill>
              </a:rPr>
              <a:t>superclass.) </a:t>
            </a:r>
            <a:r>
              <a:rPr lang="en-US" sz="1700" dirty="0"/>
              <a:t>Classes lower in the tree are termed </a:t>
            </a:r>
            <a:r>
              <a:rPr lang="en-US" sz="1700" dirty="0">
                <a:solidFill>
                  <a:srgbClr val="0432FF"/>
                </a:solidFill>
              </a:rPr>
              <a:t>subclasses. </a:t>
            </a:r>
            <a:r>
              <a:rPr lang="en-US" sz="1700" dirty="0"/>
              <a:t>These subclasses being lower in the tree (and because searches happen bottom up</a:t>
            </a:r>
            <a:r>
              <a:rPr lang="en-US" sz="1700" i="1" dirty="0"/>
              <a:t>) may override behavior </a:t>
            </a:r>
            <a:r>
              <a:rPr lang="en-US" sz="1700" dirty="0"/>
              <a:t>in classes above it.</a:t>
            </a:r>
          </a:p>
          <a:p>
            <a:pPr>
              <a:lnSpc>
                <a:spcPct val="110000"/>
              </a:lnSpc>
            </a:pPr>
            <a:r>
              <a:rPr lang="en-US" sz="1700" dirty="0">
                <a:solidFill>
                  <a:srgbClr val="0432FF"/>
                </a:solidFill>
              </a:rPr>
              <a:t>Multiple Inheritance </a:t>
            </a:r>
            <a:r>
              <a:rPr lang="en-US" sz="1700" dirty="0"/>
              <a:t>=  When a given class is linked to more then 1 superclass above it.</a:t>
            </a:r>
          </a:p>
          <a:p>
            <a:pPr lvl="1">
              <a:lnSpc>
                <a:spcPct val="110000"/>
              </a:lnSpc>
            </a:pPr>
            <a:endParaRPr lang="en-US" sz="1300" dirty="0"/>
          </a:p>
        </p:txBody>
      </p:sp>
    </p:spTree>
    <p:extLst>
      <p:ext uri="{BB962C8B-B14F-4D97-AF65-F5344CB8AC3E}">
        <p14:creationId xmlns:p14="http://schemas.microsoft.com/office/powerpoint/2010/main" val="2177059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33525-B634-E04F-B24B-D21C6F39FF65}"/>
              </a:ext>
            </a:extLst>
          </p:cNvPr>
          <p:cNvSpPr>
            <a:spLocks noGrp="1"/>
          </p:cNvSpPr>
          <p:nvPr>
            <p:ph type="title" idx="4294967295"/>
          </p:nvPr>
        </p:nvSpPr>
        <p:spPr>
          <a:xfrm>
            <a:off x="2204724" y="0"/>
            <a:ext cx="6874635" cy="831854"/>
          </a:xfrm>
        </p:spPr>
        <p:txBody>
          <a:bodyPr>
            <a:normAutofit fontScale="90000"/>
          </a:bodyPr>
          <a:lstStyle/>
          <a:p>
            <a:r>
              <a:rPr lang="en-US" dirty="0"/>
              <a:t>Methods</a:t>
            </a:r>
          </a:p>
        </p:txBody>
      </p:sp>
      <p:sp>
        <p:nvSpPr>
          <p:cNvPr id="3" name="Content Placeholder 2">
            <a:extLst>
              <a:ext uri="{FF2B5EF4-FFF2-40B4-BE49-F238E27FC236}">
                <a16:creationId xmlns:a16="http://schemas.microsoft.com/office/drawing/2014/main" id="{D331456C-085A-754B-A343-AC7EAC95F333}"/>
              </a:ext>
            </a:extLst>
          </p:cNvPr>
          <p:cNvSpPr>
            <a:spLocks noGrp="1"/>
          </p:cNvSpPr>
          <p:nvPr>
            <p:ph idx="4294967295"/>
          </p:nvPr>
        </p:nvSpPr>
        <p:spPr>
          <a:xfrm>
            <a:off x="1191195" y="1150225"/>
            <a:ext cx="7731125" cy="1243013"/>
          </a:xfrm>
        </p:spPr>
        <p:txBody>
          <a:bodyPr/>
          <a:lstStyle/>
          <a:p>
            <a:r>
              <a:rPr lang="en-US" dirty="0"/>
              <a:t>Methods are functions attached to classes as attributes</a:t>
            </a:r>
          </a:p>
          <a:p>
            <a:r>
              <a:rPr lang="en-US" dirty="0"/>
              <a:t>Whenever we call a function attached to a class, an instance of the class is implied.</a:t>
            </a:r>
          </a:p>
        </p:txBody>
      </p:sp>
      <p:sp>
        <p:nvSpPr>
          <p:cNvPr id="5" name="TextBox 4">
            <a:extLst>
              <a:ext uri="{FF2B5EF4-FFF2-40B4-BE49-F238E27FC236}">
                <a16:creationId xmlns:a16="http://schemas.microsoft.com/office/drawing/2014/main" id="{02EC3E9E-B354-1943-8163-3BE9A70B901E}"/>
              </a:ext>
            </a:extLst>
          </p:cNvPr>
          <p:cNvSpPr txBox="1"/>
          <p:nvPr/>
        </p:nvSpPr>
        <p:spPr>
          <a:xfrm>
            <a:off x="1634247" y="3881337"/>
            <a:ext cx="3422511" cy="1200329"/>
          </a:xfrm>
          <a:prstGeom prst="rect">
            <a:avLst/>
          </a:prstGeom>
          <a:solidFill>
            <a:schemeClr val="accent3">
              <a:lumMod val="20000"/>
              <a:lumOff val="80000"/>
            </a:schemeClr>
          </a:solidFill>
          <a:ln>
            <a:solidFill>
              <a:srgbClr val="FF0000"/>
            </a:solidFill>
          </a:ln>
        </p:spPr>
        <p:txBody>
          <a:bodyPr wrap="square" rtlCol="0">
            <a:spAutoFit/>
          </a:bodyPr>
          <a:lstStyle/>
          <a:p>
            <a:r>
              <a:rPr lang="en-US" dirty="0"/>
              <a:t>Class Class1(</a:t>
            </a:r>
            <a:r>
              <a:rPr lang="en-US" dirty="0" err="1"/>
              <a:t>ClassA</a:t>
            </a:r>
            <a:r>
              <a:rPr lang="en-US" dirty="0"/>
              <a:t>, </a:t>
            </a:r>
            <a:r>
              <a:rPr lang="en-US" dirty="0" err="1"/>
              <a:t>ClassB</a:t>
            </a:r>
            <a:r>
              <a:rPr lang="en-US" dirty="0"/>
              <a:t>):</a:t>
            </a:r>
          </a:p>
          <a:p>
            <a:endParaRPr lang="en-US" dirty="0"/>
          </a:p>
          <a:p>
            <a:r>
              <a:rPr lang="en-US" dirty="0"/>
              <a:t>      def </a:t>
            </a:r>
            <a:r>
              <a:rPr lang="en-US" dirty="0" err="1"/>
              <a:t>myMethod</a:t>
            </a:r>
            <a:r>
              <a:rPr lang="en-US" dirty="0"/>
              <a:t>(self, blah):</a:t>
            </a:r>
          </a:p>
          <a:p>
            <a:r>
              <a:rPr lang="en-US" dirty="0"/>
              <a:t>            </a:t>
            </a:r>
            <a:r>
              <a:rPr lang="en-US" dirty="0" err="1"/>
              <a:t>self.name</a:t>
            </a:r>
            <a:r>
              <a:rPr lang="en-US" dirty="0"/>
              <a:t> = blowfish</a:t>
            </a:r>
          </a:p>
        </p:txBody>
      </p:sp>
      <p:sp>
        <p:nvSpPr>
          <p:cNvPr id="6" name="Oval 5">
            <a:extLst>
              <a:ext uri="{FF2B5EF4-FFF2-40B4-BE49-F238E27FC236}">
                <a16:creationId xmlns:a16="http://schemas.microsoft.com/office/drawing/2014/main" id="{23B552C8-1A9C-0647-BBBC-F7F8EE4226EA}"/>
              </a:ext>
            </a:extLst>
          </p:cNvPr>
          <p:cNvSpPr/>
          <p:nvPr/>
        </p:nvSpPr>
        <p:spPr>
          <a:xfrm>
            <a:off x="1741250" y="4515465"/>
            <a:ext cx="214009" cy="214008"/>
          </a:xfrm>
          <a:prstGeom prst="ellips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1</a:t>
            </a:r>
          </a:p>
        </p:txBody>
      </p:sp>
      <p:sp>
        <p:nvSpPr>
          <p:cNvPr id="7" name="Oval 6">
            <a:extLst>
              <a:ext uri="{FF2B5EF4-FFF2-40B4-BE49-F238E27FC236}">
                <a16:creationId xmlns:a16="http://schemas.microsoft.com/office/drawing/2014/main" id="{78517C08-5E26-614C-91C7-71F234E03281}"/>
              </a:ext>
            </a:extLst>
          </p:cNvPr>
          <p:cNvSpPr/>
          <p:nvPr/>
        </p:nvSpPr>
        <p:spPr>
          <a:xfrm>
            <a:off x="5236716" y="3429000"/>
            <a:ext cx="214009" cy="214008"/>
          </a:xfrm>
          <a:prstGeom prst="ellips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1</a:t>
            </a:r>
          </a:p>
        </p:txBody>
      </p:sp>
      <p:sp>
        <p:nvSpPr>
          <p:cNvPr id="8" name="TextBox 7">
            <a:extLst>
              <a:ext uri="{FF2B5EF4-FFF2-40B4-BE49-F238E27FC236}">
                <a16:creationId xmlns:a16="http://schemas.microsoft.com/office/drawing/2014/main" id="{D50DCDCD-5FE2-A54F-BB89-324F377834BD}"/>
              </a:ext>
            </a:extLst>
          </p:cNvPr>
          <p:cNvSpPr txBox="1"/>
          <p:nvPr/>
        </p:nvSpPr>
        <p:spPr>
          <a:xfrm>
            <a:off x="5642041" y="3335231"/>
            <a:ext cx="2811294" cy="338554"/>
          </a:xfrm>
          <a:prstGeom prst="rect">
            <a:avLst/>
          </a:prstGeom>
          <a:noFill/>
        </p:spPr>
        <p:txBody>
          <a:bodyPr wrap="square" rtlCol="0">
            <a:spAutoFit/>
          </a:bodyPr>
          <a:lstStyle/>
          <a:p>
            <a:r>
              <a:rPr lang="en-US" sz="1600" dirty="0"/>
              <a:t>This is a method</a:t>
            </a:r>
          </a:p>
        </p:txBody>
      </p:sp>
      <p:sp>
        <p:nvSpPr>
          <p:cNvPr id="9" name="Oval 8">
            <a:extLst>
              <a:ext uri="{FF2B5EF4-FFF2-40B4-BE49-F238E27FC236}">
                <a16:creationId xmlns:a16="http://schemas.microsoft.com/office/drawing/2014/main" id="{8C29C36E-0806-B946-9701-7831FE9E553A}"/>
              </a:ext>
            </a:extLst>
          </p:cNvPr>
          <p:cNvSpPr/>
          <p:nvPr/>
        </p:nvSpPr>
        <p:spPr>
          <a:xfrm>
            <a:off x="5228606" y="4246037"/>
            <a:ext cx="214009" cy="214008"/>
          </a:xfrm>
          <a:prstGeom prst="ellipse">
            <a:avLst/>
          </a:prstGeom>
          <a:solidFill>
            <a:srgbClr val="0070C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2</a:t>
            </a:r>
          </a:p>
        </p:txBody>
      </p:sp>
      <p:sp>
        <p:nvSpPr>
          <p:cNvPr id="10" name="Oval 9">
            <a:extLst>
              <a:ext uri="{FF2B5EF4-FFF2-40B4-BE49-F238E27FC236}">
                <a16:creationId xmlns:a16="http://schemas.microsoft.com/office/drawing/2014/main" id="{5D47F6E8-178A-DF40-B79F-190CD8B95BDE}"/>
              </a:ext>
            </a:extLst>
          </p:cNvPr>
          <p:cNvSpPr/>
          <p:nvPr/>
        </p:nvSpPr>
        <p:spPr>
          <a:xfrm>
            <a:off x="3788921" y="4301457"/>
            <a:ext cx="214009" cy="214008"/>
          </a:xfrm>
          <a:prstGeom prst="ellipse">
            <a:avLst/>
          </a:prstGeom>
          <a:solidFill>
            <a:srgbClr val="0070C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2</a:t>
            </a:r>
          </a:p>
        </p:txBody>
      </p:sp>
      <p:sp>
        <p:nvSpPr>
          <p:cNvPr id="11" name="TextBox 10">
            <a:extLst>
              <a:ext uri="{FF2B5EF4-FFF2-40B4-BE49-F238E27FC236}">
                <a16:creationId xmlns:a16="http://schemas.microsoft.com/office/drawing/2014/main" id="{150D9F59-5C73-0A48-8D33-F6C6725D13E9}"/>
              </a:ext>
            </a:extLst>
          </p:cNvPr>
          <p:cNvSpPr txBox="1"/>
          <p:nvPr/>
        </p:nvSpPr>
        <p:spPr>
          <a:xfrm>
            <a:off x="5450725" y="4246037"/>
            <a:ext cx="6254885" cy="1815882"/>
          </a:xfrm>
          <a:prstGeom prst="rect">
            <a:avLst/>
          </a:prstGeom>
          <a:noFill/>
        </p:spPr>
        <p:txBody>
          <a:bodyPr wrap="square" rtlCol="0">
            <a:spAutoFit/>
          </a:bodyPr>
          <a:lstStyle/>
          <a:p>
            <a:pPr marL="171450" indent="-171450">
              <a:buFont typeface="Arial" panose="020B0604020202020204" pitchFamily="34" charset="0"/>
              <a:buChar char="•"/>
            </a:pPr>
            <a:r>
              <a:rPr lang="en-US" sz="1600" dirty="0"/>
              <a:t>“</a:t>
            </a:r>
            <a:r>
              <a:rPr lang="en-US" sz="1600" dirty="0">
                <a:solidFill>
                  <a:srgbClr val="0432FF"/>
                </a:solidFill>
              </a:rPr>
              <a:t>self</a:t>
            </a:r>
            <a:r>
              <a:rPr lang="en-US" sz="1600" dirty="0"/>
              <a:t>” is the first argument received automatically</a:t>
            </a:r>
          </a:p>
          <a:p>
            <a:pPr marL="171450" indent="-171450">
              <a:buFont typeface="Arial" panose="020B0604020202020204" pitchFamily="34" charset="0"/>
              <a:buChar char="•"/>
            </a:pPr>
            <a:r>
              <a:rPr lang="en-US" sz="1600" dirty="0"/>
              <a:t>It provides a link (handle) back to the instance to be processed. Any values we pass to the method go to arguments after self (fort example we include here the argument “blah”. It must appear after the required “self” argument.)</a:t>
            </a:r>
          </a:p>
          <a:p>
            <a:pPr marL="171450" indent="-171450">
              <a:buFont typeface="Arial" panose="020B0604020202020204" pitchFamily="34" charset="0"/>
              <a:buChar char="•"/>
            </a:pPr>
            <a:r>
              <a:rPr lang="en-US" sz="1600" dirty="0"/>
              <a:t>Self automatically refers to the instance being processed (the </a:t>
            </a:r>
            <a:r>
              <a:rPr lang="en-US" sz="1600" b="1" i="1" dirty="0"/>
              <a:t>subject</a:t>
            </a:r>
            <a:r>
              <a:rPr lang="en-US" sz="1600" dirty="0"/>
              <a:t> of the class call)</a:t>
            </a:r>
          </a:p>
        </p:txBody>
      </p:sp>
      <p:cxnSp>
        <p:nvCxnSpPr>
          <p:cNvPr id="13" name="Straight Arrow Connector 12">
            <a:extLst>
              <a:ext uri="{FF2B5EF4-FFF2-40B4-BE49-F238E27FC236}">
                <a16:creationId xmlns:a16="http://schemas.microsoft.com/office/drawing/2014/main" id="{6EF9BE42-B643-A740-A3B0-89FCAE2DB04A}"/>
              </a:ext>
            </a:extLst>
          </p:cNvPr>
          <p:cNvCxnSpPr/>
          <p:nvPr/>
        </p:nvCxnSpPr>
        <p:spPr>
          <a:xfrm>
            <a:off x="1848255" y="3579779"/>
            <a:ext cx="826851" cy="315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A05D843-C457-EF41-A24C-614391D362CB}"/>
              </a:ext>
            </a:extLst>
          </p:cNvPr>
          <p:cNvSpPr txBox="1"/>
          <p:nvPr/>
        </p:nvSpPr>
        <p:spPr>
          <a:xfrm>
            <a:off x="682345" y="3089010"/>
            <a:ext cx="2811293" cy="584775"/>
          </a:xfrm>
          <a:prstGeom prst="rect">
            <a:avLst/>
          </a:prstGeom>
          <a:noFill/>
        </p:spPr>
        <p:txBody>
          <a:bodyPr wrap="square" rtlCol="0">
            <a:spAutoFit/>
          </a:bodyPr>
          <a:lstStyle/>
          <a:p>
            <a:r>
              <a:rPr lang="en-US" sz="1600" dirty="0"/>
              <a:t>Class names written in uppercase</a:t>
            </a:r>
          </a:p>
        </p:txBody>
      </p:sp>
      <p:sp>
        <p:nvSpPr>
          <p:cNvPr id="15" name="Oval 14">
            <a:extLst>
              <a:ext uri="{FF2B5EF4-FFF2-40B4-BE49-F238E27FC236}">
                <a16:creationId xmlns:a16="http://schemas.microsoft.com/office/drawing/2014/main" id="{1B348AA8-F99B-994F-A938-92AEC36D065C}"/>
              </a:ext>
            </a:extLst>
          </p:cNvPr>
          <p:cNvSpPr/>
          <p:nvPr/>
        </p:nvSpPr>
        <p:spPr>
          <a:xfrm>
            <a:off x="3442928" y="3579779"/>
            <a:ext cx="214009" cy="214008"/>
          </a:xfrm>
          <a:prstGeom prst="ellipse">
            <a:avLst/>
          </a:prstGeom>
          <a:solidFill>
            <a:srgbClr val="C0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3</a:t>
            </a:r>
          </a:p>
        </p:txBody>
      </p:sp>
      <p:sp>
        <p:nvSpPr>
          <p:cNvPr id="16" name="Oval 15">
            <a:extLst>
              <a:ext uri="{FF2B5EF4-FFF2-40B4-BE49-F238E27FC236}">
                <a16:creationId xmlns:a16="http://schemas.microsoft.com/office/drawing/2014/main" id="{0718ACC1-67BD-9B4F-A13D-23717B9E32CB}"/>
              </a:ext>
            </a:extLst>
          </p:cNvPr>
          <p:cNvSpPr/>
          <p:nvPr/>
        </p:nvSpPr>
        <p:spPr>
          <a:xfrm>
            <a:off x="1191195" y="5517346"/>
            <a:ext cx="214009" cy="214008"/>
          </a:xfrm>
          <a:prstGeom prst="ellipse">
            <a:avLst/>
          </a:prstGeom>
          <a:solidFill>
            <a:srgbClr val="C0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3</a:t>
            </a:r>
          </a:p>
        </p:txBody>
      </p:sp>
      <p:sp>
        <p:nvSpPr>
          <p:cNvPr id="17" name="TextBox 16">
            <a:extLst>
              <a:ext uri="{FF2B5EF4-FFF2-40B4-BE49-F238E27FC236}">
                <a16:creationId xmlns:a16="http://schemas.microsoft.com/office/drawing/2014/main" id="{1E2B0D2A-9C79-6949-B780-A1C9A0C3414C}"/>
              </a:ext>
            </a:extLst>
          </p:cNvPr>
          <p:cNvSpPr txBox="1"/>
          <p:nvPr/>
        </p:nvSpPr>
        <p:spPr>
          <a:xfrm>
            <a:off x="1366293" y="5471245"/>
            <a:ext cx="3287948" cy="584775"/>
          </a:xfrm>
          <a:prstGeom prst="rect">
            <a:avLst/>
          </a:prstGeom>
          <a:noFill/>
        </p:spPr>
        <p:txBody>
          <a:bodyPr wrap="square" rtlCol="0">
            <a:spAutoFit/>
          </a:bodyPr>
          <a:lstStyle/>
          <a:p>
            <a:r>
              <a:rPr lang="en-US" sz="1600" dirty="0"/>
              <a:t>This class has two super classes from which it </a:t>
            </a:r>
            <a:r>
              <a:rPr lang="en-US" sz="1600" dirty="0" err="1"/>
              <a:t>inherents</a:t>
            </a:r>
            <a:endParaRPr lang="en-US" sz="1600" dirty="0"/>
          </a:p>
        </p:txBody>
      </p:sp>
    </p:spTree>
    <p:extLst>
      <p:ext uri="{BB962C8B-B14F-4D97-AF65-F5344CB8AC3E}">
        <p14:creationId xmlns:p14="http://schemas.microsoft.com/office/powerpoint/2010/main" val="2770607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82413CC-69E6-4BDA-A88D-E4EF8F95B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4F1F7357-8633-4CE7-BF80-475EE8A2FA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3" name="Freeform 5">
              <a:extLst>
                <a:ext uri="{FF2B5EF4-FFF2-40B4-BE49-F238E27FC236}">
                  <a16:creationId xmlns:a16="http://schemas.microsoft.com/office/drawing/2014/main" id="{E402FE4E-C12D-497C-AF81-F08E4E02B4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59247B10-170D-4E62-849A-38FCB43C6A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89A587A7-1BEF-45AA-9EFC-6558A8749C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8">
              <a:extLst>
                <a:ext uri="{FF2B5EF4-FFF2-40B4-BE49-F238E27FC236}">
                  <a16:creationId xmlns:a16="http://schemas.microsoft.com/office/drawing/2014/main" id="{AC25B5A1-6EF7-44EC-A2F0-1EDC96A79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9">
              <a:extLst>
                <a:ext uri="{FF2B5EF4-FFF2-40B4-BE49-F238E27FC236}">
                  <a16:creationId xmlns:a16="http://schemas.microsoft.com/office/drawing/2014/main" id="{80B8582C-7E17-4115-9FF1-979C8405CB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a:extLst>
                <a:ext uri="{FF2B5EF4-FFF2-40B4-BE49-F238E27FC236}">
                  <a16:creationId xmlns:a16="http://schemas.microsoft.com/office/drawing/2014/main" id="{F6C4AB66-7A18-4E51-935B-237F4CA827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CDF12911-A240-4580-8788-0C49DB1FED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2">
              <a:extLst>
                <a:ext uri="{FF2B5EF4-FFF2-40B4-BE49-F238E27FC236}">
                  <a16:creationId xmlns:a16="http://schemas.microsoft.com/office/drawing/2014/main" id="{EAE0F5DE-442D-4F6C-B02C-2568ED1958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3">
              <a:extLst>
                <a:ext uri="{FF2B5EF4-FFF2-40B4-BE49-F238E27FC236}">
                  <a16:creationId xmlns:a16="http://schemas.microsoft.com/office/drawing/2014/main" id="{4F24A002-AFDE-4034-85BE-CBF005AE92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4">
              <a:extLst>
                <a:ext uri="{FF2B5EF4-FFF2-40B4-BE49-F238E27FC236}">
                  <a16:creationId xmlns:a16="http://schemas.microsoft.com/office/drawing/2014/main" id="{36F0721E-B4B0-4A6C-A92C-F8DE92D3AC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5">
              <a:extLst>
                <a:ext uri="{FF2B5EF4-FFF2-40B4-BE49-F238E27FC236}">
                  <a16:creationId xmlns:a16="http://schemas.microsoft.com/office/drawing/2014/main" id="{54D2DC98-69F8-4F2F-9D45-BDFFA5E2BB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0A636E33-DC38-40B9-B941-037E5D860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7">
              <a:extLst>
                <a:ext uri="{FF2B5EF4-FFF2-40B4-BE49-F238E27FC236}">
                  <a16:creationId xmlns:a16="http://schemas.microsoft.com/office/drawing/2014/main" id="{03D30690-68C2-4AEC-9789-1495D97E19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8">
              <a:extLst>
                <a:ext uri="{FF2B5EF4-FFF2-40B4-BE49-F238E27FC236}">
                  <a16:creationId xmlns:a16="http://schemas.microsoft.com/office/drawing/2014/main" id="{1020B1B9-821B-49FB-BDC9-57DA08CBC3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9">
              <a:extLst>
                <a:ext uri="{FF2B5EF4-FFF2-40B4-BE49-F238E27FC236}">
                  <a16:creationId xmlns:a16="http://schemas.microsoft.com/office/drawing/2014/main" id="{720EDCE4-8B18-413F-989E-E79628E5AF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0">
              <a:extLst>
                <a:ext uri="{FF2B5EF4-FFF2-40B4-BE49-F238E27FC236}">
                  <a16:creationId xmlns:a16="http://schemas.microsoft.com/office/drawing/2014/main" id="{8563351E-0DDD-4FC8-8D0C-1E446E3C1B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1">
              <a:extLst>
                <a:ext uri="{FF2B5EF4-FFF2-40B4-BE49-F238E27FC236}">
                  <a16:creationId xmlns:a16="http://schemas.microsoft.com/office/drawing/2014/main" id="{15E8B705-64E7-4513-B3CB-BF46C35732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5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2">
              <a:extLst>
                <a:ext uri="{FF2B5EF4-FFF2-40B4-BE49-F238E27FC236}">
                  <a16:creationId xmlns:a16="http://schemas.microsoft.com/office/drawing/2014/main" id="{30DAEE1C-EBB5-47F5-9E76-564FCFDBFC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3">
              <a:extLst>
                <a:ext uri="{FF2B5EF4-FFF2-40B4-BE49-F238E27FC236}">
                  <a16:creationId xmlns:a16="http://schemas.microsoft.com/office/drawing/2014/main" id="{EDB255E9-A3E2-4098-99A1-FE38FAD15D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4">
              <a:extLst>
                <a:ext uri="{FF2B5EF4-FFF2-40B4-BE49-F238E27FC236}">
                  <a16:creationId xmlns:a16="http://schemas.microsoft.com/office/drawing/2014/main" id="{D2507F2A-27AF-4833-8273-5FC9A98863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5">
              <a:extLst>
                <a:ext uri="{FF2B5EF4-FFF2-40B4-BE49-F238E27FC236}">
                  <a16:creationId xmlns:a16="http://schemas.microsoft.com/office/drawing/2014/main" id="{8DFB8904-0CB8-45AD-ABD2-F7A582365E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18FC1C09-866E-0740-8135-812981C17F64}"/>
              </a:ext>
            </a:extLst>
          </p:cNvPr>
          <p:cNvSpPr>
            <a:spLocks noGrp="1"/>
          </p:cNvSpPr>
          <p:nvPr>
            <p:ph type="title"/>
          </p:nvPr>
        </p:nvSpPr>
        <p:spPr>
          <a:xfrm>
            <a:off x="1759287" y="798881"/>
            <a:ext cx="8673427" cy="1048945"/>
          </a:xfrm>
        </p:spPr>
        <p:txBody>
          <a:bodyPr>
            <a:normAutofit/>
          </a:bodyPr>
          <a:lstStyle/>
          <a:p>
            <a:r>
              <a:rPr lang="en-US">
                <a:solidFill>
                  <a:schemeClr val="tx1"/>
                </a:solidFill>
              </a:rPr>
              <a:t>Constructors and operator overloading</a:t>
            </a:r>
          </a:p>
        </p:txBody>
      </p:sp>
      <p:graphicFrame>
        <p:nvGraphicFramePr>
          <p:cNvPr id="5" name="Content Placeholder 2">
            <a:extLst>
              <a:ext uri="{FF2B5EF4-FFF2-40B4-BE49-F238E27FC236}">
                <a16:creationId xmlns:a16="http://schemas.microsoft.com/office/drawing/2014/main" id="{ABE18003-1253-4B89-BE08-2427245DFD7C}"/>
              </a:ext>
            </a:extLst>
          </p:cNvPr>
          <p:cNvGraphicFramePr>
            <a:graphicFrameLocks noGrp="1"/>
          </p:cNvGraphicFramePr>
          <p:nvPr>
            <p:ph idx="1"/>
            <p:extLst>
              <p:ext uri="{D42A27DB-BD31-4B8C-83A1-F6EECF244321}">
                <p14:modId xmlns:p14="http://schemas.microsoft.com/office/powerpoint/2010/main" val="2656073325"/>
              </p:ext>
            </p:extLst>
          </p:nvPr>
        </p:nvGraphicFramePr>
        <p:xfrm>
          <a:off x="807722" y="1990976"/>
          <a:ext cx="10576558" cy="41754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34659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F1B4C-834D-9547-AB1F-AF4CBB673453}"/>
              </a:ext>
            </a:extLst>
          </p:cNvPr>
          <p:cNvSpPr>
            <a:spLocks noGrp="1"/>
          </p:cNvSpPr>
          <p:nvPr>
            <p:ph type="title" idx="4294967295"/>
          </p:nvPr>
        </p:nvSpPr>
        <p:spPr>
          <a:xfrm>
            <a:off x="632298" y="152740"/>
            <a:ext cx="9896272" cy="646331"/>
          </a:xfrm>
        </p:spPr>
        <p:txBody>
          <a:bodyPr>
            <a:normAutofit fontScale="90000"/>
          </a:bodyPr>
          <a:lstStyle/>
          <a:p>
            <a:r>
              <a:rPr lang="en-US" dirty="0"/>
              <a:t>__</a:t>
            </a:r>
            <a:r>
              <a:rPr lang="en-US" dirty="0" err="1"/>
              <a:t>init</a:t>
            </a:r>
            <a:r>
              <a:rPr lang="en-US" dirty="0"/>
              <a:t>__ method example</a:t>
            </a:r>
          </a:p>
        </p:txBody>
      </p:sp>
      <p:pic>
        <p:nvPicPr>
          <p:cNvPr id="4" name="Picture 3">
            <a:extLst>
              <a:ext uri="{FF2B5EF4-FFF2-40B4-BE49-F238E27FC236}">
                <a16:creationId xmlns:a16="http://schemas.microsoft.com/office/drawing/2014/main" id="{0DACCF9A-9359-3544-A68D-17313BE0CE0C}"/>
              </a:ext>
            </a:extLst>
          </p:cNvPr>
          <p:cNvPicPr>
            <a:picLocks noChangeAspect="1"/>
          </p:cNvPicPr>
          <p:nvPr/>
        </p:nvPicPr>
        <p:blipFill>
          <a:blip r:embed="rId2"/>
          <a:stretch>
            <a:fillRect/>
          </a:stretch>
        </p:blipFill>
        <p:spPr>
          <a:xfrm>
            <a:off x="2902626" y="1550192"/>
            <a:ext cx="4927600" cy="2324100"/>
          </a:xfrm>
          <a:prstGeom prst="rect">
            <a:avLst/>
          </a:prstGeom>
          <a:ln>
            <a:solidFill>
              <a:srgbClr val="FF0000"/>
            </a:solidFill>
          </a:ln>
        </p:spPr>
      </p:pic>
      <p:sp>
        <p:nvSpPr>
          <p:cNvPr id="5" name="Oval 4">
            <a:extLst>
              <a:ext uri="{FF2B5EF4-FFF2-40B4-BE49-F238E27FC236}">
                <a16:creationId xmlns:a16="http://schemas.microsoft.com/office/drawing/2014/main" id="{770AEFA7-010A-6E49-B8FD-20AABEDF3015}"/>
              </a:ext>
            </a:extLst>
          </p:cNvPr>
          <p:cNvSpPr/>
          <p:nvPr/>
        </p:nvSpPr>
        <p:spPr>
          <a:xfrm>
            <a:off x="8141508" y="1316732"/>
            <a:ext cx="184826" cy="175098"/>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1</a:t>
            </a:r>
          </a:p>
        </p:txBody>
      </p:sp>
      <p:sp>
        <p:nvSpPr>
          <p:cNvPr id="6" name="Oval 5">
            <a:extLst>
              <a:ext uri="{FF2B5EF4-FFF2-40B4-BE49-F238E27FC236}">
                <a16:creationId xmlns:a16="http://schemas.microsoft.com/office/drawing/2014/main" id="{C78E0304-07C7-884E-95E6-6439A9D393EC}"/>
              </a:ext>
            </a:extLst>
          </p:cNvPr>
          <p:cNvSpPr/>
          <p:nvPr/>
        </p:nvSpPr>
        <p:spPr>
          <a:xfrm>
            <a:off x="4704947" y="1550192"/>
            <a:ext cx="184826" cy="175098"/>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1</a:t>
            </a:r>
          </a:p>
        </p:txBody>
      </p:sp>
      <p:sp>
        <p:nvSpPr>
          <p:cNvPr id="7" name="TextBox 6">
            <a:extLst>
              <a:ext uri="{FF2B5EF4-FFF2-40B4-BE49-F238E27FC236}">
                <a16:creationId xmlns:a16="http://schemas.microsoft.com/office/drawing/2014/main" id="{7192DD5C-D883-F540-80DB-D4268B6B5583}"/>
              </a:ext>
            </a:extLst>
          </p:cNvPr>
          <p:cNvSpPr txBox="1"/>
          <p:nvPr/>
        </p:nvSpPr>
        <p:spPr>
          <a:xfrm>
            <a:off x="8418747" y="1188310"/>
            <a:ext cx="3589506" cy="954107"/>
          </a:xfrm>
          <a:prstGeom prst="rect">
            <a:avLst/>
          </a:prstGeom>
          <a:noFill/>
        </p:spPr>
        <p:txBody>
          <a:bodyPr wrap="square" rtlCol="0">
            <a:spAutoFit/>
          </a:bodyPr>
          <a:lstStyle/>
          <a:p>
            <a:r>
              <a:rPr lang="en-US" sz="1400" dirty="0"/>
              <a:t>“class” statement creates a class object and assigns it a name – Just like </a:t>
            </a:r>
            <a:r>
              <a:rPr lang="en-US" sz="1400" b="1" dirty="0">
                <a:solidFill>
                  <a:srgbClr val="0432FF"/>
                </a:solidFill>
              </a:rPr>
              <a:t>def </a:t>
            </a:r>
            <a:r>
              <a:rPr lang="en-US" sz="1400" dirty="0"/>
              <a:t>for functions/methods, it is an executable statement</a:t>
            </a:r>
          </a:p>
        </p:txBody>
      </p:sp>
      <p:sp>
        <p:nvSpPr>
          <p:cNvPr id="8" name="Oval 7">
            <a:extLst>
              <a:ext uri="{FF2B5EF4-FFF2-40B4-BE49-F238E27FC236}">
                <a16:creationId xmlns:a16="http://schemas.microsoft.com/office/drawing/2014/main" id="{1B8BCE3C-1D8A-5B49-9D69-B77D01C8000A}"/>
              </a:ext>
            </a:extLst>
          </p:cNvPr>
          <p:cNvSpPr/>
          <p:nvPr/>
        </p:nvSpPr>
        <p:spPr>
          <a:xfrm>
            <a:off x="8141508" y="2167652"/>
            <a:ext cx="184826" cy="175098"/>
          </a:xfrm>
          <a:prstGeom prst="ellipse">
            <a:avLst/>
          </a:prstGeom>
          <a:solidFill>
            <a:srgbClr val="0070C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2</a:t>
            </a:r>
          </a:p>
        </p:txBody>
      </p:sp>
      <p:sp>
        <p:nvSpPr>
          <p:cNvPr id="9" name="Oval 8">
            <a:extLst>
              <a:ext uri="{FF2B5EF4-FFF2-40B4-BE49-F238E27FC236}">
                <a16:creationId xmlns:a16="http://schemas.microsoft.com/office/drawing/2014/main" id="{DE7F1B1F-60B4-8348-96A1-6751DD70B3E6}"/>
              </a:ext>
            </a:extLst>
          </p:cNvPr>
          <p:cNvSpPr/>
          <p:nvPr/>
        </p:nvSpPr>
        <p:spPr>
          <a:xfrm>
            <a:off x="3167976" y="1887418"/>
            <a:ext cx="184826" cy="175098"/>
          </a:xfrm>
          <a:prstGeom prst="ellipse">
            <a:avLst/>
          </a:prstGeom>
          <a:solidFill>
            <a:srgbClr val="0070C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2</a:t>
            </a:r>
          </a:p>
        </p:txBody>
      </p:sp>
      <p:sp>
        <p:nvSpPr>
          <p:cNvPr id="10" name="TextBox 9">
            <a:extLst>
              <a:ext uri="{FF2B5EF4-FFF2-40B4-BE49-F238E27FC236}">
                <a16:creationId xmlns:a16="http://schemas.microsoft.com/office/drawing/2014/main" id="{61AAD257-92C3-044D-818B-AD959B1A6D00}"/>
              </a:ext>
            </a:extLst>
          </p:cNvPr>
          <p:cNvSpPr txBox="1"/>
          <p:nvPr/>
        </p:nvSpPr>
        <p:spPr>
          <a:xfrm>
            <a:off x="8418747" y="2111738"/>
            <a:ext cx="3453319" cy="1169551"/>
          </a:xfrm>
          <a:prstGeom prst="rect">
            <a:avLst/>
          </a:prstGeom>
          <a:noFill/>
        </p:spPr>
        <p:txBody>
          <a:bodyPr wrap="square" rtlCol="0">
            <a:spAutoFit/>
          </a:bodyPr>
          <a:lstStyle/>
          <a:p>
            <a:r>
              <a:rPr lang="en-US" sz="1400" dirty="0"/>
              <a:t>__</a:t>
            </a:r>
            <a:r>
              <a:rPr lang="en-US" sz="1400" dirty="0" err="1"/>
              <a:t>init</a:t>
            </a:r>
            <a:r>
              <a:rPr lang="en-US" sz="1400" dirty="0"/>
              <a:t>__,  is the constructor for its class, responsible for creating instances of our class with the passing in of the value for  object/parameter “name” (</a:t>
            </a:r>
            <a:r>
              <a:rPr lang="en-US" sz="1400" i="1" dirty="0"/>
              <a:t>in this case</a:t>
            </a:r>
            <a:r>
              <a:rPr lang="en-US" sz="1400" dirty="0"/>
              <a:t>)</a:t>
            </a:r>
          </a:p>
        </p:txBody>
      </p:sp>
      <p:sp>
        <p:nvSpPr>
          <p:cNvPr id="11" name="Oval 10">
            <a:extLst>
              <a:ext uri="{FF2B5EF4-FFF2-40B4-BE49-F238E27FC236}">
                <a16:creationId xmlns:a16="http://schemas.microsoft.com/office/drawing/2014/main" id="{4DCA02AB-7164-1647-8002-F55967AF42AB}"/>
              </a:ext>
            </a:extLst>
          </p:cNvPr>
          <p:cNvSpPr/>
          <p:nvPr/>
        </p:nvSpPr>
        <p:spPr>
          <a:xfrm>
            <a:off x="8141508" y="3389516"/>
            <a:ext cx="184826" cy="175098"/>
          </a:xfrm>
          <a:prstGeom prst="ellipse">
            <a:avLst/>
          </a:prstGeom>
          <a:solidFill>
            <a:srgbClr val="C0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3</a:t>
            </a:r>
          </a:p>
        </p:txBody>
      </p:sp>
      <p:sp>
        <p:nvSpPr>
          <p:cNvPr id="12" name="Oval 11">
            <a:extLst>
              <a:ext uri="{FF2B5EF4-FFF2-40B4-BE49-F238E27FC236}">
                <a16:creationId xmlns:a16="http://schemas.microsoft.com/office/drawing/2014/main" id="{C0FF1930-E337-1A44-93EA-9EBD2CD3826E}"/>
              </a:ext>
            </a:extLst>
          </p:cNvPr>
          <p:cNvSpPr/>
          <p:nvPr/>
        </p:nvSpPr>
        <p:spPr>
          <a:xfrm>
            <a:off x="5201055" y="1665364"/>
            <a:ext cx="184826" cy="175098"/>
          </a:xfrm>
          <a:prstGeom prst="ellipse">
            <a:avLst/>
          </a:prstGeom>
          <a:solidFill>
            <a:srgbClr val="C0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3</a:t>
            </a:r>
          </a:p>
        </p:txBody>
      </p:sp>
      <p:sp>
        <p:nvSpPr>
          <p:cNvPr id="13" name="TextBox 12">
            <a:extLst>
              <a:ext uri="{FF2B5EF4-FFF2-40B4-BE49-F238E27FC236}">
                <a16:creationId xmlns:a16="http://schemas.microsoft.com/office/drawing/2014/main" id="{2890AC79-D68F-7E44-A43A-53C3A259466A}"/>
              </a:ext>
            </a:extLst>
          </p:cNvPr>
          <p:cNvSpPr txBox="1"/>
          <p:nvPr/>
        </p:nvSpPr>
        <p:spPr>
          <a:xfrm>
            <a:off x="8418747" y="3367712"/>
            <a:ext cx="3375768" cy="523220"/>
          </a:xfrm>
          <a:prstGeom prst="rect">
            <a:avLst/>
          </a:prstGeom>
          <a:noFill/>
        </p:spPr>
        <p:txBody>
          <a:bodyPr wrap="square" rtlCol="0">
            <a:spAutoFit/>
          </a:bodyPr>
          <a:lstStyle/>
          <a:p>
            <a:r>
              <a:rPr lang="en-US" sz="1400" dirty="0"/>
              <a:t>self represents/corresponds to each instance that gets created</a:t>
            </a:r>
          </a:p>
        </p:txBody>
      </p:sp>
      <p:sp>
        <p:nvSpPr>
          <p:cNvPr id="14" name="Oval 13">
            <a:extLst>
              <a:ext uri="{FF2B5EF4-FFF2-40B4-BE49-F238E27FC236}">
                <a16:creationId xmlns:a16="http://schemas.microsoft.com/office/drawing/2014/main" id="{CDE75208-02CD-674E-AF6B-E7E200AE9E45}"/>
              </a:ext>
            </a:extLst>
          </p:cNvPr>
          <p:cNvSpPr/>
          <p:nvPr/>
        </p:nvSpPr>
        <p:spPr>
          <a:xfrm>
            <a:off x="8141508" y="4168795"/>
            <a:ext cx="184826" cy="175098"/>
          </a:xfrm>
          <a:prstGeom prst="ellipse">
            <a:avLst/>
          </a:prstGeom>
          <a:solidFill>
            <a:srgbClr val="00B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4</a:t>
            </a:r>
          </a:p>
        </p:txBody>
      </p:sp>
      <p:sp>
        <p:nvSpPr>
          <p:cNvPr id="15" name="Oval 14">
            <a:extLst>
              <a:ext uri="{FF2B5EF4-FFF2-40B4-BE49-F238E27FC236}">
                <a16:creationId xmlns:a16="http://schemas.microsoft.com/office/drawing/2014/main" id="{0ECF01D9-B9A9-B843-862F-42043D3EE669}"/>
              </a:ext>
            </a:extLst>
          </p:cNvPr>
          <p:cNvSpPr/>
          <p:nvPr/>
        </p:nvSpPr>
        <p:spPr>
          <a:xfrm>
            <a:off x="3167976" y="2624693"/>
            <a:ext cx="184826" cy="175098"/>
          </a:xfrm>
          <a:prstGeom prst="ellipse">
            <a:avLst/>
          </a:prstGeom>
          <a:solidFill>
            <a:srgbClr val="00B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4</a:t>
            </a:r>
          </a:p>
        </p:txBody>
      </p:sp>
      <p:sp>
        <p:nvSpPr>
          <p:cNvPr id="16" name="TextBox 15">
            <a:extLst>
              <a:ext uri="{FF2B5EF4-FFF2-40B4-BE49-F238E27FC236}">
                <a16:creationId xmlns:a16="http://schemas.microsoft.com/office/drawing/2014/main" id="{D391EB1C-FB54-3440-B622-75B5C7AC77DE}"/>
              </a:ext>
            </a:extLst>
          </p:cNvPr>
          <p:cNvSpPr txBox="1"/>
          <p:nvPr/>
        </p:nvSpPr>
        <p:spPr>
          <a:xfrm>
            <a:off x="8418747" y="4116509"/>
            <a:ext cx="3521412" cy="954107"/>
          </a:xfrm>
          <a:prstGeom prst="rect">
            <a:avLst/>
          </a:prstGeom>
          <a:noFill/>
        </p:spPr>
        <p:txBody>
          <a:bodyPr wrap="square" rtlCol="0">
            <a:spAutoFit/>
          </a:bodyPr>
          <a:lstStyle/>
          <a:p>
            <a:r>
              <a:rPr lang="en-US" sz="1400" dirty="0"/>
              <a:t>__</a:t>
            </a:r>
            <a:r>
              <a:rPr lang="en-US" sz="1400" dirty="0" err="1"/>
              <a:t>str</a:t>
            </a:r>
            <a:r>
              <a:rPr lang="en-US" sz="1400" dirty="0"/>
              <a:t>__ method is run when the  the instance object gets printed- it is used to ensure our printed output is readable to humans</a:t>
            </a:r>
          </a:p>
        </p:txBody>
      </p:sp>
      <p:sp>
        <p:nvSpPr>
          <p:cNvPr id="17" name="Oval 16">
            <a:extLst>
              <a:ext uri="{FF2B5EF4-FFF2-40B4-BE49-F238E27FC236}">
                <a16:creationId xmlns:a16="http://schemas.microsoft.com/office/drawing/2014/main" id="{165F3673-AC50-4141-BBA9-3864A4BF73A7}"/>
              </a:ext>
            </a:extLst>
          </p:cNvPr>
          <p:cNvSpPr/>
          <p:nvPr/>
        </p:nvSpPr>
        <p:spPr>
          <a:xfrm>
            <a:off x="2842907" y="3617850"/>
            <a:ext cx="184826" cy="175098"/>
          </a:xfrm>
          <a:prstGeom prst="ellips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5</a:t>
            </a:r>
          </a:p>
        </p:txBody>
      </p:sp>
      <p:sp>
        <p:nvSpPr>
          <p:cNvPr id="18" name="Oval 17">
            <a:extLst>
              <a:ext uri="{FF2B5EF4-FFF2-40B4-BE49-F238E27FC236}">
                <a16:creationId xmlns:a16="http://schemas.microsoft.com/office/drawing/2014/main" id="{D3F6CC11-E6D5-1543-A480-2EC0AD5D3EBA}"/>
              </a:ext>
            </a:extLst>
          </p:cNvPr>
          <p:cNvSpPr/>
          <p:nvPr/>
        </p:nvSpPr>
        <p:spPr>
          <a:xfrm>
            <a:off x="8141508" y="5216982"/>
            <a:ext cx="184826" cy="175098"/>
          </a:xfrm>
          <a:prstGeom prst="ellips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5</a:t>
            </a:r>
          </a:p>
        </p:txBody>
      </p:sp>
      <p:sp>
        <p:nvSpPr>
          <p:cNvPr id="19" name="TextBox 18">
            <a:extLst>
              <a:ext uri="{FF2B5EF4-FFF2-40B4-BE49-F238E27FC236}">
                <a16:creationId xmlns:a16="http://schemas.microsoft.com/office/drawing/2014/main" id="{2B13C29B-A617-9942-A160-4A276D879179}"/>
              </a:ext>
            </a:extLst>
          </p:cNvPr>
          <p:cNvSpPr txBox="1"/>
          <p:nvPr/>
        </p:nvSpPr>
        <p:spPr>
          <a:xfrm>
            <a:off x="8418747" y="5161247"/>
            <a:ext cx="2898842" cy="738664"/>
          </a:xfrm>
          <a:prstGeom prst="rect">
            <a:avLst/>
          </a:prstGeom>
          <a:noFill/>
        </p:spPr>
        <p:txBody>
          <a:bodyPr wrap="square" rtlCol="0">
            <a:spAutoFit/>
          </a:bodyPr>
          <a:lstStyle/>
          <a:p>
            <a:r>
              <a:rPr lang="en-US" sz="1400" dirty="0"/>
              <a:t>p1 is our call to the class that will create our instance object “Joe” of class Person</a:t>
            </a:r>
          </a:p>
        </p:txBody>
      </p:sp>
      <p:sp>
        <p:nvSpPr>
          <p:cNvPr id="20" name="TextBox 19">
            <a:extLst>
              <a:ext uri="{FF2B5EF4-FFF2-40B4-BE49-F238E27FC236}">
                <a16:creationId xmlns:a16="http://schemas.microsoft.com/office/drawing/2014/main" id="{685F1645-B129-B64A-8FDF-CF561BBB6F1C}"/>
              </a:ext>
            </a:extLst>
          </p:cNvPr>
          <p:cNvSpPr txBox="1"/>
          <p:nvPr/>
        </p:nvSpPr>
        <p:spPr>
          <a:xfrm>
            <a:off x="50259" y="1491830"/>
            <a:ext cx="2792648" cy="2031325"/>
          </a:xfrm>
          <a:prstGeom prst="rect">
            <a:avLst/>
          </a:prstGeom>
          <a:noFill/>
        </p:spPr>
        <p:txBody>
          <a:bodyPr wrap="square" rtlCol="0">
            <a:spAutoFit/>
          </a:bodyPr>
          <a:lstStyle/>
          <a:p>
            <a:r>
              <a:rPr lang="en-US" sz="1400" dirty="0"/>
              <a:t>This instance will now have all the attributes of its parent class (in this case its only  the </a:t>
            </a:r>
            <a:r>
              <a:rPr lang="en-US" sz="1400" b="1" i="1" dirty="0"/>
              <a:t>‘name’ </a:t>
            </a:r>
            <a:r>
              <a:rPr lang="en-US" sz="1400" dirty="0"/>
              <a:t>attribute)</a:t>
            </a:r>
          </a:p>
          <a:p>
            <a:endParaRPr lang="en-US" sz="1400" dirty="0"/>
          </a:p>
          <a:p>
            <a:r>
              <a:rPr lang="en-US" sz="1400" u="sng" dirty="0"/>
              <a:t>Attributes are of 2 types:</a:t>
            </a:r>
          </a:p>
          <a:p>
            <a:pPr marL="171450" indent="-171450">
              <a:buFont typeface="Arial" panose="020B0604020202020204" pitchFamily="34" charset="0"/>
              <a:buChar char="•"/>
            </a:pPr>
            <a:r>
              <a:rPr lang="en-US" sz="1400" dirty="0">
                <a:solidFill>
                  <a:srgbClr val="0432FF"/>
                </a:solidFill>
              </a:rPr>
              <a:t>Data</a:t>
            </a:r>
            <a:r>
              <a:rPr lang="en-US" sz="1400" dirty="0"/>
              <a:t> =  What object is/(what is has)</a:t>
            </a:r>
          </a:p>
          <a:p>
            <a:pPr marL="171450" indent="-171450">
              <a:buFont typeface="Arial" panose="020B0604020202020204" pitchFamily="34" charset="0"/>
              <a:buChar char="•"/>
            </a:pPr>
            <a:r>
              <a:rPr lang="en-US" sz="1400" dirty="0">
                <a:solidFill>
                  <a:srgbClr val="0432FF"/>
                </a:solidFill>
              </a:rPr>
              <a:t>Procedural</a:t>
            </a:r>
            <a:r>
              <a:rPr lang="en-US" sz="1400" dirty="0"/>
              <a:t> =  What it does</a:t>
            </a:r>
          </a:p>
        </p:txBody>
      </p:sp>
      <p:cxnSp>
        <p:nvCxnSpPr>
          <p:cNvPr id="22" name="Curved Connector 21">
            <a:extLst>
              <a:ext uri="{FF2B5EF4-FFF2-40B4-BE49-F238E27FC236}">
                <a16:creationId xmlns:a16="http://schemas.microsoft.com/office/drawing/2014/main" id="{2CDB574C-E229-F94D-B0D1-A6250474207C}"/>
              </a:ext>
            </a:extLst>
          </p:cNvPr>
          <p:cNvCxnSpPr>
            <a:cxnSpLocks/>
            <a:endCxn id="17" idx="2"/>
          </p:cNvCxnSpPr>
          <p:nvPr/>
        </p:nvCxnSpPr>
        <p:spPr>
          <a:xfrm rot="16200000" flipH="1">
            <a:off x="2284257" y="3146749"/>
            <a:ext cx="689826" cy="42747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DC80837C-E17F-E943-8E8C-11B8F8EFCC69}"/>
              </a:ext>
            </a:extLst>
          </p:cNvPr>
          <p:cNvPicPr>
            <a:picLocks noChangeAspect="1"/>
          </p:cNvPicPr>
          <p:nvPr/>
        </p:nvPicPr>
        <p:blipFill>
          <a:blip r:embed="rId3"/>
          <a:stretch>
            <a:fillRect/>
          </a:stretch>
        </p:blipFill>
        <p:spPr>
          <a:xfrm>
            <a:off x="286946" y="4593562"/>
            <a:ext cx="2615680" cy="2031326"/>
          </a:xfrm>
          <a:prstGeom prst="rect">
            <a:avLst/>
          </a:prstGeom>
          <a:ln>
            <a:solidFill>
              <a:schemeClr val="tx1"/>
            </a:solidFill>
          </a:ln>
        </p:spPr>
      </p:pic>
      <p:pic>
        <p:nvPicPr>
          <p:cNvPr id="23" name="Picture 22">
            <a:extLst>
              <a:ext uri="{FF2B5EF4-FFF2-40B4-BE49-F238E27FC236}">
                <a16:creationId xmlns:a16="http://schemas.microsoft.com/office/drawing/2014/main" id="{F6A942E4-02A3-9F41-9865-1F5791A22832}"/>
              </a:ext>
            </a:extLst>
          </p:cNvPr>
          <p:cNvPicPr>
            <a:picLocks noChangeAspect="1"/>
          </p:cNvPicPr>
          <p:nvPr/>
        </p:nvPicPr>
        <p:blipFill>
          <a:blip r:embed="rId4"/>
          <a:stretch>
            <a:fillRect/>
          </a:stretch>
        </p:blipFill>
        <p:spPr>
          <a:xfrm>
            <a:off x="3039084" y="4593562"/>
            <a:ext cx="1497004" cy="634147"/>
          </a:xfrm>
          <a:prstGeom prst="rect">
            <a:avLst/>
          </a:prstGeom>
          <a:ln>
            <a:solidFill>
              <a:schemeClr val="tx1"/>
            </a:solidFill>
          </a:ln>
        </p:spPr>
      </p:pic>
      <p:sp>
        <p:nvSpPr>
          <p:cNvPr id="24" name="TextBox 23">
            <a:extLst>
              <a:ext uri="{FF2B5EF4-FFF2-40B4-BE49-F238E27FC236}">
                <a16:creationId xmlns:a16="http://schemas.microsoft.com/office/drawing/2014/main" id="{31D6A250-A2B7-0447-9FD8-83BFBEB43311}"/>
              </a:ext>
            </a:extLst>
          </p:cNvPr>
          <p:cNvSpPr txBox="1"/>
          <p:nvPr/>
        </p:nvSpPr>
        <p:spPr>
          <a:xfrm>
            <a:off x="901834" y="4215914"/>
            <a:ext cx="1089498" cy="369332"/>
          </a:xfrm>
          <a:prstGeom prst="rect">
            <a:avLst/>
          </a:prstGeom>
          <a:noFill/>
        </p:spPr>
        <p:txBody>
          <a:bodyPr wrap="square" rtlCol="0">
            <a:spAutoFit/>
          </a:bodyPr>
          <a:lstStyle/>
          <a:p>
            <a:pPr algn="ctr"/>
            <a:r>
              <a:rPr lang="en-US" u="sng" dirty="0">
                <a:latin typeface="Bradley Hand" pitchFamily="2" charset="77"/>
              </a:rPr>
              <a:t>Code</a:t>
            </a:r>
          </a:p>
        </p:txBody>
      </p:sp>
      <p:sp>
        <p:nvSpPr>
          <p:cNvPr id="25" name="TextBox 24">
            <a:extLst>
              <a:ext uri="{FF2B5EF4-FFF2-40B4-BE49-F238E27FC236}">
                <a16:creationId xmlns:a16="http://schemas.microsoft.com/office/drawing/2014/main" id="{352D2A6C-0731-4F4F-B883-79CF9F2511DE}"/>
              </a:ext>
            </a:extLst>
          </p:cNvPr>
          <p:cNvSpPr txBox="1"/>
          <p:nvPr/>
        </p:nvSpPr>
        <p:spPr>
          <a:xfrm>
            <a:off x="2874536" y="4211518"/>
            <a:ext cx="1797436" cy="369332"/>
          </a:xfrm>
          <a:prstGeom prst="rect">
            <a:avLst/>
          </a:prstGeom>
          <a:noFill/>
        </p:spPr>
        <p:txBody>
          <a:bodyPr wrap="square" rtlCol="0">
            <a:spAutoFit/>
          </a:bodyPr>
          <a:lstStyle/>
          <a:p>
            <a:pPr algn="ctr"/>
            <a:r>
              <a:rPr lang="en-US" u="sng" dirty="0">
                <a:latin typeface="Bradley Hand" pitchFamily="2" charset="77"/>
              </a:rPr>
              <a:t>Code Output</a:t>
            </a:r>
          </a:p>
        </p:txBody>
      </p:sp>
      <p:sp>
        <p:nvSpPr>
          <p:cNvPr id="28" name="Oval 27">
            <a:extLst>
              <a:ext uri="{FF2B5EF4-FFF2-40B4-BE49-F238E27FC236}">
                <a16:creationId xmlns:a16="http://schemas.microsoft.com/office/drawing/2014/main" id="{8B21C91C-661B-F546-AE2E-A1F7BB663681}"/>
              </a:ext>
            </a:extLst>
          </p:cNvPr>
          <p:cNvSpPr/>
          <p:nvPr/>
        </p:nvSpPr>
        <p:spPr>
          <a:xfrm>
            <a:off x="3040702" y="5443030"/>
            <a:ext cx="184826" cy="175098"/>
          </a:xfrm>
          <a:prstGeom prst="ellipse">
            <a:avLst/>
          </a:prstGeom>
          <a:solidFill>
            <a:schemeClr val="accent2"/>
          </a:soli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1</a:t>
            </a:r>
          </a:p>
        </p:txBody>
      </p:sp>
      <p:sp>
        <p:nvSpPr>
          <p:cNvPr id="29" name="Oval 28">
            <a:extLst>
              <a:ext uri="{FF2B5EF4-FFF2-40B4-BE49-F238E27FC236}">
                <a16:creationId xmlns:a16="http://schemas.microsoft.com/office/drawing/2014/main" id="{03FF2706-91FD-9048-91BF-CCA39C94386C}"/>
              </a:ext>
            </a:extLst>
          </p:cNvPr>
          <p:cNvSpPr/>
          <p:nvPr/>
        </p:nvSpPr>
        <p:spPr>
          <a:xfrm>
            <a:off x="870356" y="5129433"/>
            <a:ext cx="184826" cy="175098"/>
          </a:xfrm>
          <a:prstGeom prst="ellipse">
            <a:avLst/>
          </a:prstGeom>
          <a:solidFill>
            <a:schemeClr val="accent2"/>
          </a:soli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1</a:t>
            </a:r>
          </a:p>
        </p:txBody>
      </p:sp>
      <p:sp>
        <p:nvSpPr>
          <p:cNvPr id="30" name="TextBox 29">
            <a:extLst>
              <a:ext uri="{FF2B5EF4-FFF2-40B4-BE49-F238E27FC236}">
                <a16:creationId xmlns:a16="http://schemas.microsoft.com/office/drawing/2014/main" id="{B10E5B2E-D6E7-0C43-906F-0EF06F5F24FD}"/>
              </a:ext>
            </a:extLst>
          </p:cNvPr>
          <p:cNvSpPr txBox="1"/>
          <p:nvPr/>
        </p:nvSpPr>
        <p:spPr>
          <a:xfrm>
            <a:off x="3286332" y="5392080"/>
            <a:ext cx="3936042" cy="954107"/>
          </a:xfrm>
          <a:prstGeom prst="rect">
            <a:avLst/>
          </a:prstGeom>
          <a:noFill/>
        </p:spPr>
        <p:txBody>
          <a:bodyPr wrap="square" rtlCol="0">
            <a:spAutoFit/>
          </a:bodyPr>
          <a:lstStyle/>
          <a:p>
            <a:r>
              <a:rPr lang="en-US" sz="1400" dirty="0"/>
              <a:t>I can name this variable ”</a:t>
            </a:r>
            <a:r>
              <a:rPr lang="en-US" sz="1400" i="1" dirty="0" err="1">
                <a:solidFill>
                  <a:srgbClr val="0432FF"/>
                </a:solidFill>
              </a:rPr>
              <a:t>self.n</a:t>
            </a:r>
            <a:r>
              <a:rPr lang="en-US" sz="1400" dirty="0"/>
              <a:t>” or whatever I like as long as I allow it to = for 2</a:t>
            </a:r>
            <a:r>
              <a:rPr lang="en-US" sz="1400" baseline="30000" dirty="0"/>
              <a:t>nd</a:t>
            </a:r>
            <a:r>
              <a:rPr lang="en-US" sz="1400" dirty="0"/>
              <a:t> argument </a:t>
            </a:r>
            <a:r>
              <a:rPr lang="en-US" sz="1400" i="1" dirty="0"/>
              <a:t>“name” </a:t>
            </a:r>
            <a:r>
              <a:rPr lang="en-US" sz="1400" dirty="0"/>
              <a:t>from the methods’ header and </a:t>
            </a:r>
          </a:p>
          <a:p>
            <a:r>
              <a:rPr lang="en-US" sz="1400" dirty="0"/>
              <a:t>change it in my code when I use it</a:t>
            </a:r>
          </a:p>
        </p:txBody>
      </p:sp>
      <p:sp>
        <p:nvSpPr>
          <p:cNvPr id="31" name="Oval 30">
            <a:extLst>
              <a:ext uri="{FF2B5EF4-FFF2-40B4-BE49-F238E27FC236}">
                <a16:creationId xmlns:a16="http://schemas.microsoft.com/office/drawing/2014/main" id="{A4350F4D-0B2E-7C4E-8848-74A3F5866A48}"/>
              </a:ext>
            </a:extLst>
          </p:cNvPr>
          <p:cNvSpPr/>
          <p:nvPr/>
        </p:nvSpPr>
        <p:spPr>
          <a:xfrm>
            <a:off x="3051243" y="6102995"/>
            <a:ext cx="184826" cy="175098"/>
          </a:xfrm>
          <a:prstGeom prst="ellipse">
            <a:avLst/>
          </a:prstGeom>
          <a:solidFill>
            <a:schemeClr val="accent3">
              <a:lumMod val="60000"/>
              <a:lumOff val="40000"/>
            </a:schemeClr>
          </a:solidFill>
          <a:ln w="3175">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2</a:t>
            </a:r>
          </a:p>
        </p:txBody>
      </p:sp>
      <p:sp>
        <p:nvSpPr>
          <p:cNvPr id="32" name="Oval 31">
            <a:extLst>
              <a:ext uri="{FF2B5EF4-FFF2-40B4-BE49-F238E27FC236}">
                <a16:creationId xmlns:a16="http://schemas.microsoft.com/office/drawing/2014/main" id="{E7CD7BC8-0DE2-A448-BBF8-0870BC54FD3C}"/>
              </a:ext>
            </a:extLst>
          </p:cNvPr>
          <p:cNvSpPr/>
          <p:nvPr/>
        </p:nvSpPr>
        <p:spPr>
          <a:xfrm>
            <a:off x="2573236" y="5658877"/>
            <a:ext cx="184826" cy="175098"/>
          </a:xfrm>
          <a:prstGeom prst="ellipse">
            <a:avLst/>
          </a:prstGeom>
          <a:solidFill>
            <a:schemeClr val="accent3">
              <a:lumMod val="60000"/>
              <a:lumOff val="40000"/>
            </a:schemeClr>
          </a:soli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2</a:t>
            </a:r>
          </a:p>
        </p:txBody>
      </p:sp>
      <p:sp>
        <p:nvSpPr>
          <p:cNvPr id="35" name="Oval 34">
            <a:extLst>
              <a:ext uri="{FF2B5EF4-FFF2-40B4-BE49-F238E27FC236}">
                <a16:creationId xmlns:a16="http://schemas.microsoft.com/office/drawing/2014/main" id="{58FAB930-79DA-2845-AF06-80DC5F159052}"/>
              </a:ext>
            </a:extLst>
          </p:cNvPr>
          <p:cNvSpPr/>
          <p:nvPr/>
        </p:nvSpPr>
        <p:spPr>
          <a:xfrm>
            <a:off x="3056916" y="6530162"/>
            <a:ext cx="184826" cy="175098"/>
          </a:xfrm>
          <a:prstGeom prst="ellipse">
            <a:avLst/>
          </a:prstGeom>
          <a:solidFill>
            <a:schemeClr val="accent6">
              <a:lumMod val="60000"/>
              <a:lumOff val="40000"/>
            </a:schemeClr>
          </a:solidFill>
          <a:ln w="3175">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3</a:t>
            </a:r>
          </a:p>
        </p:txBody>
      </p:sp>
      <p:sp>
        <p:nvSpPr>
          <p:cNvPr id="36" name="Oval 35">
            <a:extLst>
              <a:ext uri="{FF2B5EF4-FFF2-40B4-BE49-F238E27FC236}">
                <a16:creationId xmlns:a16="http://schemas.microsoft.com/office/drawing/2014/main" id="{6B19B4CD-9BDB-2749-8C24-200DF22A4332}"/>
              </a:ext>
            </a:extLst>
          </p:cNvPr>
          <p:cNvSpPr/>
          <p:nvPr/>
        </p:nvSpPr>
        <p:spPr>
          <a:xfrm>
            <a:off x="1762457" y="6076049"/>
            <a:ext cx="184826" cy="175098"/>
          </a:xfrm>
          <a:prstGeom prst="ellipse">
            <a:avLst/>
          </a:prstGeom>
          <a:solidFill>
            <a:schemeClr val="accent6">
              <a:lumMod val="60000"/>
              <a:lumOff val="40000"/>
            </a:schemeClr>
          </a:solidFill>
          <a:ln w="3175">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3</a:t>
            </a:r>
          </a:p>
        </p:txBody>
      </p:sp>
      <p:sp>
        <p:nvSpPr>
          <p:cNvPr id="37" name="Rectangle 36">
            <a:extLst>
              <a:ext uri="{FF2B5EF4-FFF2-40B4-BE49-F238E27FC236}">
                <a16:creationId xmlns:a16="http://schemas.microsoft.com/office/drawing/2014/main" id="{C23562DF-3417-004B-9DA5-C0ABD0F53F90}"/>
              </a:ext>
            </a:extLst>
          </p:cNvPr>
          <p:cNvSpPr/>
          <p:nvPr/>
        </p:nvSpPr>
        <p:spPr>
          <a:xfrm>
            <a:off x="3316276" y="6433045"/>
            <a:ext cx="3440173" cy="307777"/>
          </a:xfrm>
          <a:prstGeom prst="rect">
            <a:avLst/>
          </a:prstGeom>
        </p:spPr>
        <p:txBody>
          <a:bodyPr wrap="none">
            <a:spAutoFit/>
          </a:bodyPr>
          <a:lstStyle/>
          <a:p>
            <a:r>
              <a:rPr lang="en-US" sz="1400" dirty="0"/>
              <a:t>I created a 2</a:t>
            </a:r>
            <a:r>
              <a:rPr lang="en-US" sz="1400" baseline="30000" dirty="0"/>
              <a:t>nd</a:t>
            </a:r>
            <a:r>
              <a:rPr lang="en-US" sz="1400" dirty="0"/>
              <a:t> instance of the class here</a:t>
            </a:r>
          </a:p>
        </p:txBody>
      </p:sp>
    </p:spTree>
    <p:extLst>
      <p:ext uri="{BB962C8B-B14F-4D97-AF65-F5344CB8AC3E}">
        <p14:creationId xmlns:p14="http://schemas.microsoft.com/office/powerpoint/2010/main" val="355325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BA47BDB-EDF4-8C40-8A54-52F5804EE498}"/>
              </a:ext>
            </a:extLst>
          </p:cNvPr>
          <p:cNvSpPr txBox="1">
            <a:spLocks/>
          </p:cNvSpPr>
          <p:nvPr/>
        </p:nvSpPr>
        <p:spPr>
          <a:xfrm>
            <a:off x="632298" y="-70585"/>
            <a:ext cx="9896272" cy="646331"/>
          </a:xfrm>
          <a:prstGeom prst="rect">
            <a:avLst/>
          </a:prstGeom>
        </p:spPr>
        <p:txBody>
          <a:bodyPr vert="horz" lIns="228600" tIns="228600" rIns="228600" bIns="228600" rtlCol="0" anchor="ctr">
            <a:noAutofit/>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r>
              <a:rPr lang="en-US" sz="2400" dirty="0">
                <a:latin typeface="+mn-lt"/>
              </a:rPr>
              <a:t>A  More useful Class Example</a:t>
            </a:r>
          </a:p>
        </p:txBody>
      </p:sp>
      <p:pic>
        <p:nvPicPr>
          <p:cNvPr id="4" name="Picture 3">
            <a:extLst>
              <a:ext uri="{FF2B5EF4-FFF2-40B4-BE49-F238E27FC236}">
                <a16:creationId xmlns:a16="http://schemas.microsoft.com/office/drawing/2014/main" id="{2CC3736A-00D1-D148-8A72-85F63D46CFA5}"/>
              </a:ext>
            </a:extLst>
          </p:cNvPr>
          <p:cNvPicPr>
            <a:picLocks noChangeAspect="1"/>
          </p:cNvPicPr>
          <p:nvPr/>
        </p:nvPicPr>
        <p:blipFill>
          <a:blip r:embed="rId2"/>
          <a:stretch>
            <a:fillRect/>
          </a:stretch>
        </p:blipFill>
        <p:spPr>
          <a:xfrm>
            <a:off x="229158" y="875258"/>
            <a:ext cx="5822723" cy="4816112"/>
          </a:xfrm>
          <a:prstGeom prst="rect">
            <a:avLst/>
          </a:prstGeom>
          <a:ln>
            <a:solidFill>
              <a:schemeClr val="tx1"/>
            </a:solidFill>
          </a:ln>
        </p:spPr>
      </p:pic>
      <p:pic>
        <p:nvPicPr>
          <p:cNvPr id="5" name="Picture 4">
            <a:extLst>
              <a:ext uri="{FF2B5EF4-FFF2-40B4-BE49-F238E27FC236}">
                <a16:creationId xmlns:a16="http://schemas.microsoft.com/office/drawing/2014/main" id="{B81409B0-B7E8-234A-9888-04BF0AFC16DD}"/>
              </a:ext>
            </a:extLst>
          </p:cNvPr>
          <p:cNvPicPr>
            <a:picLocks noChangeAspect="1"/>
          </p:cNvPicPr>
          <p:nvPr/>
        </p:nvPicPr>
        <p:blipFill>
          <a:blip r:embed="rId3"/>
          <a:stretch>
            <a:fillRect/>
          </a:stretch>
        </p:blipFill>
        <p:spPr>
          <a:xfrm>
            <a:off x="6275374" y="886190"/>
            <a:ext cx="4922691" cy="1632122"/>
          </a:xfrm>
          <a:prstGeom prst="rect">
            <a:avLst/>
          </a:prstGeom>
          <a:ln>
            <a:solidFill>
              <a:schemeClr val="tx1"/>
            </a:solidFill>
          </a:ln>
        </p:spPr>
      </p:pic>
      <p:pic>
        <p:nvPicPr>
          <p:cNvPr id="7" name="Graphic 6" descr="Arrow: Rotate left">
            <a:extLst>
              <a:ext uri="{FF2B5EF4-FFF2-40B4-BE49-F238E27FC236}">
                <a16:creationId xmlns:a16="http://schemas.microsoft.com/office/drawing/2014/main" id="{D7D237DF-ACFF-2444-B962-50B8176707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1407687">
            <a:off x="5508919" y="5348628"/>
            <a:ext cx="742672" cy="742672"/>
          </a:xfrm>
          <a:prstGeom prst="rect">
            <a:avLst/>
          </a:prstGeom>
        </p:spPr>
      </p:pic>
      <p:sp>
        <p:nvSpPr>
          <p:cNvPr id="8" name="Right Brace 7">
            <a:extLst>
              <a:ext uri="{FF2B5EF4-FFF2-40B4-BE49-F238E27FC236}">
                <a16:creationId xmlns:a16="http://schemas.microsoft.com/office/drawing/2014/main" id="{FD38C1E3-D934-A240-A0C2-C1715F2E7F68}"/>
              </a:ext>
            </a:extLst>
          </p:cNvPr>
          <p:cNvSpPr/>
          <p:nvPr/>
        </p:nvSpPr>
        <p:spPr>
          <a:xfrm>
            <a:off x="2676176" y="2158488"/>
            <a:ext cx="753762" cy="2804984"/>
          </a:xfrm>
          <a:prstGeom prst="rightBrace">
            <a:avLst/>
          </a:prstGeom>
          <a:noFill/>
          <a:ln>
            <a:solidFill>
              <a:srgbClr val="0432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Oval 9">
            <a:extLst>
              <a:ext uri="{FF2B5EF4-FFF2-40B4-BE49-F238E27FC236}">
                <a16:creationId xmlns:a16="http://schemas.microsoft.com/office/drawing/2014/main" id="{B9BC693B-D783-424F-B2D3-84125DBF2EA9}"/>
              </a:ext>
            </a:extLst>
          </p:cNvPr>
          <p:cNvSpPr/>
          <p:nvPr/>
        </p:nvSpPr>
        <p:spPr>
          <a:xfrm>
            <a:off x="3472217" y="3473431"/>
            <a:ext cx="184826" cy="175098"/>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4</a:t>
            </a:r>
          </a:p>
        </p:txBody>
      </p:sp>
      <p:sp>
        <p:nvSpPr>
          <p:cNvPr id="11" name="Oval 10">
            <a:extLst>
              <a:ext uri="{FF2B5EF4-FFF2-40B4-BE49-F238E27FC236}">
                <a16:creationId xmlns:a16="http://schemas.microsoft.com/office/drawing/2014/main" id="{EA7D9AB2-5376-CC4B-A1AF-B07488615F07}"/>
              </a:ext>
            </a:extLst>
          </p:cNvPr>
          <p:cNvSpPr/>
          <p:nvPr/>
        </p:nvSpPr>
        <p:spPr>
          <a:xfrm>
            <a:off x="44332" y="5822651"/>
            <a:ext cx="184826" cy="175098"/>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4</a:t>
            </a:r>
          </a:p>
        </p:txBody>
      </p:sp>
      <p:sp>
        <p:nvSpPr>
          <p:cNvPr id="12" name="TextBox 11">
            <a:extLst>
              <a:ext uri="{FF2B5EF4-FFF2-40B4-BE49-F238E27FC236}">
                <a16:creationId xmlns:a16="http://schemas.microsoft.com/office/drawing/2014/main" id="{D7ED3CB0-1771-B642-BF3D-54A78306C658}"/>
              </a:ext>
            </a:extLst>
          </p:cNvPr>
          <p:cNvSpPr txBox="1"/>
          <p:nvPr/>
        </p:nvSpPr>
        <p:spPr>
          <a:xfrm>
            <a:off x="174309" y="5781857"/>
            <a:ext cx="4115589" cy="900246"/>
          </a:xfrm>
          <a:prstGeom prst="rect">
            <a:avLst/>
          </a:prstGeom>
          <a:noFill/>
        </p:spPr>
        <p:txBody>
          <a:bodyPr wrap="square" rtlCol="0">
            <a:spAutoFit/>
          </a:bodyPr>
          <a:lstStyle/>
          <a:p>
            <a:r>
              <a:rPr lang="en-US" sz="1050" dirty="0"/>
              <a:t>These 6 methods are known as mutator methods and more specifically “getters” and “setters” used to control changes to a variable. Some say this is not very “Pythonic” and later we will see a different way to do this using something called a </a:t>
            </a:r>
            <a:r>
              <a:rPr lang="en-US" sz="1050" dirty="0">
                <a:solidFill>
                  <a:srgbClr val="0432FF"/>
                </a:solidFill>
              </a:rPr>
              <a:t>property decorator</a:t>
            </a:r>
          </a:p>
        </p:txBody>
      </p:sp>
      <p:sp>
        <p:nvSpPr>
          <p:cNvPr id="13" name="TextBox 12">
            <a:extLst>
              <a:ext uri="{FF2B5EF4-FFF2-40B4-BE49-F238E27FC236}">
                <a16:creationId xmlns:a16="http://schemas.microsoft.com/office/drawing/2014/main" id="{ABB6F065-4398-084A-8FC0-E7C6986F59CD}"/>
              </a:ext>
            </a:extLst>
          </p:cNvPr>
          <p:cNvSpPr txBox="1"/>
          <p:nvPr/>
        </p:nvSpPr>
        <p:spPr>
          <a:xfrm>
            <a:off x="4846929" y="6028962"/>
            <a:ext cx="1204952" cy="276999"/>
          </a:xfrm>
          <a:prstGeom prst="rect">
            <a:avLst/>
          </a:prstGeom>
          <a:solidFill>
            <a:schemeClr val="accent1">
              <a:lumMod val="20000"/>
              <a:lumOff val="80000"/>
            </a:schemeClr>
          </a:solidFill>
          <a:ln>
            <a:solidFill>
              <a:srgbClr val="002060"/>
            </a:solidFill>
          </a:ln>
        </p:spPr>
        <p:txBody>
          <a:bodyPr wrap="square" rtlCol="0">
            <a:spAutoFit/>
          </a:bodyPr>
          <a:lstStyle/>
          <a:p>
            <a:pPr algn="ctr"/>
            <a:r>
              <a:rPr lang="en-US" sz="1200" dirty="0">
                <a:latin typeface="Bradley Hand" pitchFamily="2" charset="77"/>
              </a:rPr>
              <a:t>Code continues</a:t>
            </a:r>
          </a:p>
        </p:txBody>
      </p:sp>
      <p:sp>
        <p:nvSpPr>
          <p:cNvPr id="14" name="TextBox 13">
            <a:extLst>
              <a:ext uri="{FF2B5EF4-FFF2-40B4-BE49-F238E27FC236}">
                <a16:creationId xmlns:a16="http://schemas.microsoft.com/office/drawing/2014/main" id="{68AD885A-629F-B842-97FD-67ED6C4581FD}"/>
              </a:ext>
            </a:extLst>
          </p:cNvPr>
          <p:cNvSpPr txBox="1"/>
          <p:nvPr/>
        </p:nvSpPr>
        <p:spPr>
          <a:xfrm>
            <a:off x="8804475" y="329583"/>
            <a:ext cx="2775273" cy="600164"/>
          </a:xfrm>
          <a:prstGeom prst="rect">
            <a:avLst/>
          </a:prstGeom>
          <a:noFill/>
        </p:spPr>
        <p:txBody>
          <a:bodyPr wrap="square" rtlCol="0">
            <a:spAutoFit/>
          </a:bodyPr>
          <a:lstStyle/>
          <a:p>
            <a:r>
              <a:rPr lang="en-US" sz="1050" dirty="0"/>
              <a:t>All these are in the global namespace of our module (that is not indented  and aligns to the ‘class’ statement</a:t>
            </a:r>
            <a:r>
              <a:rPr lang="en-US" sz="1200" dirty="0"/>
              <a:t>)</a:t>
            </a:r>
          </a:p>
        </p:txBody>
      </p:sp>
      <p:pic>
        <p:nvPicPr>
          <p:cNvPr id="15" name="Picture 14">
            <a:extLst>
              <a:ext uri="{FF2B5EF4-FFF2-40B4-BE49-F238E27FC236}">
                <a16:creationId xmlns:a16="http://schemas.microsoft.com/office/drawing/2014/main" id="{B2DBA959-986B-574C-A4C1-55A3C74D2F1A}"/>
              </a:ext>
            </a:extLst>
          </p:cNvPr>
          <p:cNvPicPr>
            <a:picLocks noChangeAspect="1"/>
          </p:cNvPicPr>
          <p:nvPr/>
        </p:nvPicPr>
        <p:blipFill>
          <a:blip r:embed="rId6"/>
          <a:stretch>
            <a:fillRect/>
          </a:stretch>
        </p:blipFill>
        <p:spPr>
          <a:xfrm>
            <a:off x="6275374" y="2856983"/>
            <a:ext cx="4727153" cy="1237106"/>
          </a:xfrm>
          <a:prstGeom prst="rect">
            <a:avLst/>
          </a:prstGeom>
          <a:ln>
            <a:solidFill>
              <a:srgbClr val="002060"/>
            </a:solidFill>
          </a:ln>
        </p:spPr>
      </p:pic>
      <p:sp>
        <p:nvSpPr>
          <p:cNvPr id="16" name="TextBox 15">
            <a:extLst>
              <a:ext uri="{FF2B5EF4-FFF2-40B4-BE49-F238E27FC236}">
                <a16:creationId xmlns:a16="http://schemas.microsoft.com/office/drawing/2014/main" id="{88EB0C63-9712-EE46-92F6-7F3ADEB8CE7F}"/>
              </a:ext>
            </a:extLst>
          </p:cNvPr>
          <p:cNvSpPr txBox="1"/>
          <p:nvPr/>
        </p:nvSpPr>
        <p:spPr>
          <a:xfrm>
            <a:off x="7810228" y="2568275"/>
            <a:ext cx="1377341" cy="276999"/>
          </a:xfrm>
          <a:prstGeom prst="rect">
            <a:avLst/>
          </a:prstGeom>
          <a:noFill/>
        </p:spPr>
        <p:txBody>
          <a:bodyPr wrap="square" rtlCol="0">
            <a:spAutoFit/>
          </a:bodyPr>
          <a:lstStyle/>
          <a:p>
            <a:pPr algn="ctr"/>
            <a:r>
              <a:rPr lang="en-US" sz="1200" u="sng" dirty="0">
                <a:latin typeface="Bradley Hand" pitchFamily="2" charset="77"/>
              </a:rPr>
              <a:t>Code Output</a:t>
            </a:r>
          </a:p>
        </p:txBody>
      </p:sp>
      <p:sp>
        <p:nvSpPr>
          <p:cNvPr id="17" name="TextBox 16">
            <a:extLst>
              <a:ext uri="{FF2B5EF4-FFF2-40B4-BE49-F238E27FC236}">
                <a16:creationId xmlns:a16="http://schemas.microsoft.com/office/drawing/2014/main" id="{3745AAA8-321F-CB45-A3C1-F6DDD0D71555}"/>
              </a:ext>
            </a:extLst>
          </p:cNvPr>
          <p:cNvSpPr txBox="1"/>
          <p:nvPr/>
        </p:nvSpPr>
        <p:spPr>
          <a:xfrm>
            <a:off x="2364386" y="539534"/>
            <a:ext cx="1377341" cy="276999"/>
          </a:xfrm>
          <a:prstGeom prst="rect">
            <a:avLst/>
          </a:prstGeom>
          <a:noFill/>
        </p:spPr>
        <p:txBody>
          <a:bodyPr wrap="square" rtlCol="0">
            <a:spAutoFit/>
          </a:bodyPr>
          <a:lstStyle/>
          <a:p>
            <a:pPr algn="ctr"/>
            <a:r>
              <a:rPr lang="en-US" sz="1200" u="sng" dirty="0">
                <a:latin typeface="Bradley Hand" pitchFamily="2" charset="77"/>
              </a:rPr>
              <a:t>Code (part 1)</a:t>
            </a:r>
          </a:p>
        </p:txBody>
      </p:sp>
      <p:sp>
        <p:nvSpPr>
          <p:cNvPr id="18" name="TextBox 17">
            <a:extLst>
              <a:ext uri="{FF2B5EF4-FFF2-40B4-BE49-F238E27FC236}">
                <a16:creationId xmlns:a16="http://schemas.microsoft.com/office/drawing/2014/main" id="{7417B30A-B852-5C4B-85EE-7B6AEB942776}"/>
              </a:ext>
            </a:extLst>
          </p:cNvPr>
          <p:cNvSpPr txBox="1"/>
          <p:nvPr/>
        </p:nvSpPr>
        <p:spPr>
          <a:xfrm>
            <a:off x="7522830" y="596471"/>
            <a:ext cx="1377341" cy="276999"/>
          </a:xfrm>
          <a:prstGeom prst="rect">
            <a:avLst/>
          </a:prstGeom>
          <a:noFill/>
        </p:spPr>
        <p:txBody>
          <a:bodyPr wrap="square" rtlCol="0">
            <a:spAutoFit/>
          </a:bodyPr>
          <a:lstStyle/>
          <a:p>
            <a:pPr algn="ctr"/>
            <a:r>
              <a:rPr lang="en-US" sz="1200" u="sng" dirty="0">
                <a:latin typeface="Bradley Hand" pitchFamily="2" charset="77"/>
              </a:rPr>
              <a:t>Code (part 2)</a:t>
            </a:r>
          </a:p>
        </p:txBody>
      </p:sp>
      <p:sp>
        <p:nvSpPr>
          <p:cNvPr id="19" name="Oval 18">
            <a:extLst>
              <a:ext uri="{FF2B5EF4-FFF2-40B4-BE49-F238E27FC236}">
                <a16:creationId xmlns:a16="http://schemas.microsoft.com/office/drawing/2014/main" id="{F0747841-5474-FF4B-8952-7C3BD9F1B5A9}"/>
              </a:ext>
            </a:extLst>
          </p:cNvPr>
          <p:cNvSpPr/>
          <p:nvPr/>
        </p:nvSpPr>
        <p:spPr>
          <a:xfrm>
            <a:off x="1455349" y="886190"/>
            <a:ext cx="184826" cy="175098"/>
          </a:xfrm>
          <a:prstGeom prst="ellipse">
            <a:avLst/>
          </a:prstGeom>
          <a:solidFill>
            <a:schemeClr val="accent6">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1</a:t>
            </a:r>
          </a:p>
        </p:txBody>
      </p:sp>
      <p:sp>
        <p:nvSpPr>
          <p:cNvPr id="20" name="Oval 19">
            <a:extLst>
              <a:ext uri="{FF2B5EF4-FFF2-40B4-BE49-F238E27FC236}">
                <a16:creationId xmlns:a16="http://schemas.microsoft.com/office/drawing/2014/main" id="{AD654FBE-5282-D942-AF14-94DE959B0105}"/>
              </a:ext>
            </a:extLst>
          </p:cNvPr>
          <p:cNvSpPr/>
          <p:nvPr/>
        </p:nvSpPr>
        <p:spPr>
          <a:xfrm>
            <a:off x="6220189" y="4257662"/>
            <a:ext cx="184826" cy="175098"/>
          </a:xfrm>
          <a:prstGeom prst="ellipse">
            <a:avLst/>
          </a:prstGeom>
          <a:solidFill>
            <a:schemeClr val="accent6">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1</a:t>
            </a:r>
          </a:p>
        </p:txBody>
      </p:sp>
      <p:sp>
        <p:nvSpPr>
          <p:cNvPr id="21" name="TextBox 20">
            <a:extLst>
              <a:ext uri="{FF2B5EF4-FFF2-40B4-BE49-F238E27FC236}">
                <a16:creationId xmlns:a16="http://schemas.microsoft.com/office/drawing/2014/main" id="{1FAF6E76-839E-A145-A40C-11E3F36F26CC}"/>
              </a:ext>
            </a:extLst>
          </p:cNvPr>
          <p:cNvSpPr txBox="1"/>
          <p:nvPr/>
        </p:nvSpPr>
        <p:spPr>
          <a:xfrm>
            <a:off x="6405015" y="4201927"/>
            <a:ext cx="5163972" cy="276999"/>
          </a:xfrm>
          <a:prstGeom prst="rect">
            <a:avLst/>
          </a:prstGeom>
          <a:noFill/>
        </p:spPr>
        <p:txBody>
          <a:bodyPr wrap="square" rtlCol="0">
            <a:spAutoFit/>
          </a:bodyPr>
          <a:lstStyle/>
          <a:p>
            <a:r>
              <a:rPr lang="en-US" sz="1200" dirty="0"/>
              <a:t>Create a class called “Instruments”</a:t>
            </a:r>
          </a:p>
        </p:txBody>
      </p:sp>
      <p:sp>
        <p:nvSpPr>
          <p:cNvPr id="22" name="Oval 21">
            <a:extLst>
              <a:ext uri="{FF2B5EF4-FFF2-40B4-BE49-F238E27FC236}">
                <a16:creationId xmlns:a16="http://schemas.microsoft.com/office/drawing/2014/main" id="{93A95F8A-B28B-824F-BCBD-146A2A9B6F42}"/>
              </a:ext>
            </a:extLst>
          </p:cNvPr>
          <p:cNvSpPr/>
          <p:nvPr/>
        </p:nvSpPr>
        <p:spPr>
          <a:xfrm>
            <a:off x="6220189" y="4499215"/>
            <a:ext cx="184826" cy="175098"/>
          </a:xfrm>
          <a:prstGeom prst="ellipse">
            <a:avLst/>
          </a:prstGeom>
          <a:solidFill>
            <a:schemeClr val="accent2"/>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2</a:t>
            </a:r>
          </a:p>
        </p:txBody>
      </p:sp>
      <p:sp>
        <p:nvSpPr>
          <p:cNvPr id="23" name="Oval 22">
            <a:extLst>
              <a:ext uri="{FF2B5EF4-FFF2-40B4-BE49-F238E27FC236}">
                <a16:creationId xmlns:a16="http://schemas.microsoft.com/office/drawing/2014/main" id="{BF66FCF0-73CA-2B4B-924D-487BFD73A226}"/>
              </a:ext>
            </a:extLst>
          </p:cNvPr>
          <p:cNvSpPr/>
          <p:nvPr/>
        </p:nvSpPr>
        <p:spPr>
          <a:xfrm>
            <a:off x="3291606" y="1116045"/>
            <a:ext cx="184826" cy="175098"/>
          </a:xfrm>
          <a:prstGeom prst="ellipse">
            <a:avLst/>
          </a:prstGeom>
          <a:solidFill>
            <a:schemeClr val="accent2"/>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2</a:t>
            </a:r>
          </a:p>
        </p:txBody>
      </p:sp>
      <p:sp>
        <p:nvSpPr>
          <p:cNvPr id="24" name="TextBox 23">
            <a:extLst>
              <a:ext uri="{FF2B5EF4-FFF2-40B4-BE49-F238E27FC236}">
                <a16:creationId xmlns:a16="http://schemas.microsoft.com/office/drawing/2014/main" id="{21058561-5B22-0F4E-96F6-573B56ECE3F7}"/>
              </a:ext>
            </a:extLst>
          </p:cNvPr>
          <p:cNvSpPr txBox="1"/>
          <p:nvPr/>
        </p:nvSpPr>
        <p:spPr>
          <a:xfrm>
            <a:off x="6405015" y="4446124"/>
            <a:ext cx="5163972" cy="276999"/>
          </a:xfrm>
          <a:prstGeom prst="rect">
            <a:avLst/>
          </a:prstGeom>
          <a:noFill/>
        </p:spPr>
        <p:txBody>
          <a:bodyPr wrap="square" rtlCol="0">
            <a:spAutoFit/>
          </a:bodyPr>
          <a:lstStyle/>
          <a:p>
            <a:r>
              <a:rPr lang="en-US" sz="1200" dirty="0"/>
              <a:t>This is our constructor method, it takes 3 arguments</a:t>
            </a:r>
          </a:p>
        </p:txBody>
      </p:sp>
      <p:sp>
        <p:nvSpPr>
          <p:cNvPr id="25" name="Oval 24">
            <a:extLst>
              <a:ext uri="{FF2B5EF4-FFF2-40B4-BE49-F238E27FC236}">
                <a16:creationId xmlns:a16="http://schemas.microsoft.com/office/drawing/2014/main" id="{EE139718-843A-1F40-98A7-78B79B3F7ED8}"/>
              </a:ext>
            </a:extLst>
          </p:cNvPr>
          <p:cNvSpPr/>
          <p:nvPr/>
        </p:nvSpPr>
        <p:spPr>
          <a:xfrm>
            <a:off x="6230950" y="4738853"/>
            <a:ext cx="184826" cy="175098"/>
          </a:xfrm>
          <a:prstGeom prst="ellipse">
            <a:avLst/>
          </a:prstGeom>
          <a:solidFill>
            <a:schemeClr val="accent5">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3</a:t>
            </a:r>
          </a:p>
        </p:txBody>
      </p:sp>
      <p:sp>
        <p:nvSpPr>
          <p:cNvPr id="26" name="Oval 25">
            <a:extLst>
              <a:ext uri="{FF2B5EF4-FFF2-40B4-BE49-F238E27FC236}">
                <a16:creationId xmlns:a16="http://schemas.microsoft.com/office/drawing/2014/main" id="{A21A07E1-EDA6-EF4D-863B-41523AB5A6F5}"/>
              </a:ext>
            </a:extLst>
          </p:cNvPr>
          <p:cNvSpPr/>
          <p:nvPr/>
        </p:nvSpPr>
        <p:spPr>
          <a:xfrm>
            <a:off x="2232103" y="1421164"/>
            <a:ext cx="184826" cy="175098"/>
          </a:xfrm>
          <a:prstGeom prst="ellipse">
            <a:avLst/>
          </a:prstGeom>
          <a:solidFill>
            <a:schemeClr val="accent5">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3</a:t>
            </a:r>
          </a:p>
        </p:txBody>
      </p:sp>
      <p:sp>
        <p:nvSpPr>
          <p:cNvPr id="27" name="TextBox 26">
            <a:extLst>
              <a:ext uri="{FF2B5EF4-FFF2-40B4-BE49-F238E27FC236}">
                <a16:creationId xmlns:a16="http://schemas.microsoft.com/office/drawing/2014/main" id="{CBB6991C-5509-EA41-8059-456DAE170A1E}"/>
              </a:ext>
            </a:extLst>
          </p:cNvPr>
          <p:cNvSpPr txBox="1"/>
          <p:nvPr/>
        </p:nvSpPr>
        <p:spPr>
          <a:xfrm>
            <a:off x="6415776" y="4723123"/>
            <a:ext cx="5163972" cy="461665"/>
          </a:xfrm>
          <a:prstGeom prst="rect">
            <a:avLst/>
          </a:prstGeom>
          <a:noFill/>
        </p:spPr>
        <p:txBody>
          <a:bodyPr wrap="square" rtlCol="0">
            <a:spAutoFit/>
          </a:bodyPr>
          <a:lstStyle/>
          <a:p>
            <a:r>
              <a:rPr lang="en-US" sz="1200" dirty="0"/>
              <a:t>Here is gives each argument a variable name starting with the keyword “self”</a:t>
            </a:r>
          </a:p>
        </p:txBody>
      </p:sp>
      <p:sp>
        <p:nvSpPr>
          <p:cNvPr id="28" name="Oval 27">
            <a:extLst>
              <a:ext uri="{FF2B5EF4-FFF2-40B4-BE49-F238E27FC236}">
                <a16:creationId xmlns:a16="http://schemas.microsoft.com/office/drawing/2014/main" id="{1684AAE9-34FF-F04B-9B6F-2ADF19D8045B}"/>
              </a:ext>
            </a:extLst>
          </p:cNvPr>
          <p:cNvSpPr/>
          <p:nvPr/>
        </p:nvSpPr>
        <p:spPr>
          <a:xfrm>
            <a:off x="6230950" y="5189027"/>
            <a:ext cx="184826" cy="175098"/>
          </a:xfrm>
          <a:prstGeom prst="ellipse">
            <a:avLst/>
          </a:prstGeom>
          <a:solidFill>
            <a:srgbClr val="00B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5</a:t>
            </a:r>
          </a:p>
        </p:txBody>
      </p:sp>
      <p:sp>
        <p:nvSpPr>
          <p:cNvPr id="29" name="Oval 28">
            <a:extLst>
              <a:ext uri="{FF2B5EF4-FFF2-40B4-BE49-F238E27FC236}">
                <a16:creationId xmlns:a16="http://schemas.microsoft.com/office/drawing/2014/main" id="{390CB168-E0E3-5C46-9872-D128268EE62C}"/>
              </a:ext>
            </a:extLst>
          </p:cNvPr>
          <p:cNvSpPr/>
          <p:nvPr/>
        </p:nvSpPr>
        <p:spPr>
          <a:xfrm>
            <a:off x="1551977" y="5267799"/>
            <a:ext cx="184826" cy="175098"/>
          </a:xfrm>
          <a:prstGeom prst="ellipse">
            <a:avLst/>
          </a:prstGeom>
          <a:solidFill>
            <a:srgbClr val="00B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5</a:t>
            </a:r>
          </a:p>
        </p:txBody>
      </p:sp>
      <p:sp>
        <p:nvSpPr>
          <p:cNvPr id="30" name="TextBox 29">
            <a:extLst>
              <a:ext uri="{FF2B5EF4-FFF2-40B4-BE49-F238E27FC236}">
                <a16:creationId xmlns:a16="http://schemas.microsoft.com/office/drawing/2014/main" id="{2FE2417F-F169-6743-8C70-DE842517541B}"/>
              </a:ext>
            </a:extLst>
          </p:cNvPr>
          <p:cNvSpPr txBox="1"/>
          <p:nvPr/>
        </p:nvSpPr>
        <p:spPr>
          <a:xfrm>
            <a:off x="6426537" y="5124515"/>
            <a:ext cx="5163972" cy="646331"/>
          </a:xfrm>
          <a:prstGeom prst="rect">
            <a:avLst/>
          </a:prstGeom>
          <a:noFill/>
        </p:spPr>
        <p:txBody>
          <a:bodyPr wrap="square" rtlCol="0">
            <a:spAutoFit/>
          </a:bodyPr>
          <a:lstStyle/>
          <a:p>
            <a:r>
              <a:rPr lang="en-US" sz="1200" dirty="0"/>
              <a:t>Here is the __</a:t>
            </a:r>
            <a:r>
              <a:rPr lang="en-US" sz="1200" dirty="0" err="1"/>
              <a:t>str</a:t>
            </a:r>
            <a:r>
              <a:rPr lang="en-US" sz="1200" dirty="0"/>
              <a:t>__ method that deals with a pleasing output format for our instances (note: the last line of our code above        when I print out just (“v1”) this returns the output of the __</a:t>
            </a:r>
            <a:r>
              <a:rPr lang="en-US" sz="1200" dirty="0" err="1"/>
              <a:t>str</a:t>
            </a:r>
            <a:r>
              <a:rPr lang="en-US" sz="1200" dirty="0"/>
              <a:t>__  method. )</a:t>
            </a:r>
          </a:p>
        </p:txBody>
      </p:sp>
      <p:sp>
        <p:nvSpPr>
          <p:cNvPr id="31" name="Oval 30">
            <a:extLst>
              <a:ext uri="{FF2B5EF4-FFF2-40B4-BE49-F238E27FC236}">
                <a16:creationId xmlns:a16="http://schemas.microsoft.com/office/drawing/2014/main" id="{CE812D79-4341-2F4C-9614-213EC892EEDA}"/>
              </a:ext>
            </a:extLst>
          </p:cNvPr>
          <p:cNvSpPr/>
          <p:nvPr/>
        </p:nvSpPr>
        <p:spPr>
          <a:xfrm>
            <a:off x="10099698" y="5374238"/>
            <a:ext cx="184826" cy="175098"/>
          </a:xfrm>
          <a:prstGeom prst="ellipse">
            <a:avLst/>
          </a:prstGeom>
          <a:solidFill>
            <a:srgbClr val="00B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5</a:t>
            </a:r>
          </a:p>
        </p:txBody>
      </p:sp>
      <p:sp>
        <p:nvSpPr>
          <p:cNvPr id="32" name="Oval 31">
            <a:extLst>
              <a:ext uri="{FF2B5EF4-FFF2-40B4-BE49-F238E27FC236}">
                <a16:creationId xmlns:a16="http://schemas.microsoft.com/office/drawing/2014/main" id="{E2613535-25FE-EC46-8854-F1AF53604525}"/>
              </a:ext>
            </a:extLst>
          </p:cNvPr>
          <p:cNvSpPr/>
          <p:nvPr/>
        </p:nvSpPr>
        <p:spPr>
          <a:xfrm>
            <a:off x="6230950" y="5821768"/>
            <a:ext cx="184826" cy="175098"/>
          </a:xfrm>
          <a:prstGeom prst="ellipse">
            <a:avLst/>
          </a:prstGeom>
          <a:solidFill>
            <a:schemeClr val="accent3">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6</a:t>
            </a:r>
          </a:p>
        </p:txBody>
      </p:sp>
      <p:sp>
        <p:nvSpPr>
          <p:cNvPr id="33" name="TextBox 32">
            <a:extLst>
              <a:ext uri="{FF2B5EF4-FFF2-40B4-BE49-F238E27FC236}">
                <a16:creationId xmlns:a16="http://schemas.microsoft.com/office/drawing/2014/main" id="{22841DB3-1E20-5A44-8C9C-ED6ED6E87CC4}"/>
              </a:ext>
            </a:extLst>
          </p:cNvPr>
          <p:cNvSpPr txBox="1"/>
          <p:nvPr/>
        </p:nvSpPr>
        <p:spPr>
          <a:xfrm>
            <a:off x="6405015" y="5755051"/>
            <a:ext cx="5163972" cy="461665"/>
          </a:xfrm>
          <a:prstGeom prst="rect">
            <a:avLst/>
          </a:prstGeom>
          <a:noFill/>
        </p:spPr>
        <p:txBody>
          <a:bodyPr wrap="square" rtlCol="0">
            <a:spAutoFit/>
          </a:bodyPr>
          <a:lstStyle/>
          <a:p>
            <a:r>
              <a:rPr lang="en-US" sz="1200" dirty="0"/>
              <a:t>Here I create three new instances using attributes that align to the __</a:t>
            </a:r>
            <a:r>
              <a:rPr lang="en-US" sz="1200" dirty="0" err="1"/>
              <a:t>init</a:t>
            </a:r>
            <a:r>
              <a:rPr lang="en-US" sz="1200" dirty="0"/>
              <a:t>__ method</a:t>
            </a:r>
          </a:p>
        </p:txBody>
      </p:sp>
      <p:sp>
        <p:nvSpPr>
          <p:cNvPr id="34" name="Oval 33">
            <a:extLst>
              <a:ext uri="{FF2B5EF4-FFF2-40B4-BE49-F238E27FC236}">
                <a16:creationId xmlns:a16="http://schemas.microsoft.com/office/drawing/2014/main" id="{FC3F8626-9E89-EA4A-B80D-372326D1DE67}"/>
              </a:ext>
            </a:extLst>
          </p:cNvPr>
          <p:cNvSpPr/>
          <p:nvPr/>
        </p:nvSpPr>
        <p:spPr>
          <a:xfrm>
            <a:off x="9574023" y="1111363"/>
            <a:ext cx="184826" cy="175098"/>
          </a:xfrm>
          <a:prstGeom prst="ellipse">
            <a:avLst/>
          </a:prstGeom>
          <a:solidFill>
            <a:schemeClr val="accent3">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6</a:t>
            </a:r>
          </a:p>
        </p:txBody>
      </p:sp>
      <p:sp>
        <p:nvSpPr>
          <p:cNvPr id="35" name="Oval 34">
            <a:extLst>
              <a:ext uri="{FF2B5EF4-FFF2-40B4-BE49-F238E27FC236}">
                <a16:creationId xmlns:a16="http://schemas.microsoft.com/office/drawing/2014/main" id="{0933CDD8-368F-334F-AF23-AE9F39C4F187}"/>
              </a:ext>
            </a:extLst>
          </p:cNvPr>
          <p:cNvSpPr/>
          <p:nvPr/>
        </p:nvSpPr>
        <p:spPr>
          <a:xfrm>
            <a:off x="6248258" y="6195884"/>
            <a:ext cx="184826" cy="175098"/>
          </a:xfrm>
          <a:prstGeom prst="ellipse">
            <a:avLst/>
          </a:prstGeom>
          <a:solidFill>
            <a:srgbClr val="FFFF00"/>
          </a:solidFill>
          <a:ln>
            <a:solidFill>
              <a:srgbClr val="002060"/>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432FF"/>
                </a:solidFill>
              </a:rPr>
              <a:t>7</a:t>
            </a:r>
          </a:p>
        </p:txBody>
      </p:sp>
      <p:sp>
        <p:nvSpPr>
          <p:cNvPr id="36" name="Oval 35">
            <a:extLst>
              <a:ext uri="{FF2B5EF4-FFF2-40B4-BE49-F238E27FC236}">
                <a16:creationId xmlns:a16="http://schemas.microsoft.com/office/drawing/2014/main" id="{99BCF2FC-1BBB-6B4E-8376-690A318A8881}"/>
              </a:ext>
            </a:extLst>
          </p:cNvPr>
          <p:cNvSpPr/>
          <p:nvPr/>
        </p:nvSpPr>
        <p:spPr>
          <a:xfrm>
            <a:off x="9920120" y="1840078"/>
            <a:ext cx="184826" cy="175098"/>
          </a:xfrm>
          <a:prstGeom prst="ellipse">
            <a:avLst/>
          </a:prstGeom>
          <a:solidFill>
            <a:srgbClr val="FFFF00"/>
          </a:solidFill>
          <a:ln>
            <a:solidFill>
              <a:srgbClr val="002060"/>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432FF"/>
                </a:solidFill>
              </a:rPr>
              <a:t>7</a:t>
            </a:r>
          </a:p>
        </p:txBody>
      </p:sp>
      <p:sp>
        <p:nvSpPr>
          <p:cNvPr id="37" name="TextBox 36">
            <a:extLst>
              <a:ext uri="{FF2B5EF4-FFF2-40B4-BE49-F238E27FC236}">
                <a16:creationId xmlns:a16="http://schemas.microsoft.com/office/drawing/2014/main" id="{614CC818-2E4C-1841-8E6C-839A1486D27B}"/>
              </a:ext>
            </a:extLst>
          </p:cNvPr>
          <p:cNvSpPr txBox="1"/>
          <p:nvPr/>
        </p:nvSpPr>
        <p:spPr>
          <a:xfrm>
            <a:off x="6480655" y="6161772"/>
            <a:ext cx="5163972" cy="276999"/>
          </a:xfrm>
          <a:prstGeom prst="rect">
            <a:avLst/>
          </a:prstGeom>
          <a:noFill/>
        </p:spPr>
        <p:txBody>
          <a:bodyPr wrap="square" rtlCol="0">
            <a:spAutoFit/>
          </a:bodyPr>
          <a:lstStyle/>
          <a:p>
            <a:r>
              <a:rPr lang="en-US" sz="1200" dirty="0"/>
              <a:t>Here I use </a:t>
            </a:r>
            <a:r>
              <a:rPr lang="en-US" sz="1200" i="1" dirty="0"/>
              <a:t> setters </a:t>
            </a:r>
            <a:r>
              <a:rPr lang="en-US" sz="1200" dirty="0"/>
              <a:t>to change the attribute values for g2</a:t>
            </a:r>
          </a:p>
        </p:txBody>
      </p:sp>
      <p:sp>
        <p:nvSpPr>
          <p:cNvPr id="38" name="Oval 37">
            <a:extLst>
              <a:ext uri="{FF2B5EF4-FFF2-40B4-BE49-F238E27FC236}">
                <a16:creationId xmlns:a16="http://schemas.microsoft.com/office/drawing/2014/main" id="{1F35548E-A134-4F45-9095-97531F4127F5}"/>
              </a:ext>
            </a:extLst>
          </p:cNvPr>
          <p:cNvSpPr/>
          <p:nvPr/>
        </p:nvSpPr>
        <p:spPr>
          <a:xfrm>
            <a:off x="6248258" y="6482451"/>
            <a:ext cx="184826" cy="175098"/>
          </a:xfrm>
          <a:prstGeom prst="ellipse">
            <a:avLst/>
          </a:prstGeom>
          <a:solidFill>
            <a:schemeClr val="accent4">
              <a:lumMod val="40000"/>
              <a:lumOff val="60000"/>
            </a:schemeClr>
          </a:solidFill>
          <a:ln>
            <a:solidFill>
              <a:srgbClr val="002060"/>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432FF"/>
                </a:solidFill>
              </a:rPr>
              <a:t>8</a:t>
            </a:r>
          </a:p>
        </p:txBody>
      </p:sp>
      <p:sp>
        <p:nvSpPr>
          <p:cNvPr id="39" name="Oval 38">
            <a:extLst>
              <a:ext uri="{FF2B5EF4-FFF2-40B4-BE49-F238E27FC236}">
                <a16:creationId xmlns:a16="http://schemas.microsoft.com/office/drawing/2014/main" id="{BAAE3FBC-FACB-E542-9F1D-7C040A9797B9}"/>
              </a:ext>
            </a:extLst>
          </p:cNvPr>
          <p:cNvSpPr/>
          <p:nvPr/>
        </p:nvSpPr>
        <p:spPr>
          <a:xfrm>
            <a:off x="8454124" y="1540179"/>
            <a:ext cx="184826" cy="175098"/>
          </a:xfrm>
          <a:prstGeom prst="ellipse">
            <a:avLst/>
          </a:prstGeom>
          <a:solidFill>
            <a:schemeClr val="accent4">
              <a:lumMod val="40000"/>
              <a:lumOff val="60000"/>
            </a:schemeClr>
          </a:solidFill>
          <a:ln>
            <a:solidFill>
              <a:srgbClr val="002060"/>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432FF"/>
                </a:solidFill>
              </a:rPr>
              <a:t>8</a:t>
            </a:r>
          </a:p>
        </p:txBody>
      </p:sp>
      <p:sp>
        <p:nvSpPr>
          <p:cNvPr id="40" name="Oval 39">
            <a:extLst>
              <a:ext uri="{FF2B5EF4-FFF2-40B4-BE49-F238E27FC236}">
                <a16:creationId xmlns:a16="http://schemas.microsoft.com/office/drawing/2014/main" id="{12985549-762C-3140-B503-2E846061FAD8}"/>
              </a:ext>
            </a:extLst>
          </p:cNvPr>
          <p:cNvSpPr/>
          <p:nvPr/>
        </p:nvSpPr>
        <p:spPr>
          <a:xfrm>
            <a:off x="11247248" y="2175389"/>
            <a:ext cx="184826" cy="175098"/>
          </a:xfrm>
          <a:prstGeom prst="ellipse">
            <a:avLst/>
          </a:prstGeom>
          <a:solidFill>
            <a:schemeClr val="accent4">
              <a:lumMod val="40000"/>
              <a:lumOff val="60000"/>
            </a:schemeClr>
          </a:solidFill>
          <a:ln>
            <a:solidFill>
              <a:srgbClr val="002060"/>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432FF"/>
                </a:solidFill>
              </a:rPr>
              <a:t>8</a:t>
            </a:r>
          </a:p>
        </p:txBody>
      </p:sp>
      <p:sp>
        <p:nvSpPr>
          <p:cNvPr id="41" name="Oval 40">
            <a:extLst>
              <a:ext uri="{FF2B5EF4-FFF2-40B4-BE49-F238E27FC236}">
                <a16:creationId xmlns:a16="http://schemas.microsoft.com/office/drawing/2014/main" id="{A5A16099-1C21-5045-B703-10C299F04276}"/>
              </a:ext>
            </a:extLst>
          </p:cNvPr>
          <p:cNvSpPr/>
          <p:nvPr/>
        </p:nvSpPr>
        <p:spPr>
          <a:xfrm>
            <a:off x="7068232" y="2349806"/>
            <a:ext cx="184826" cy="175098"/>
          </a:xfrm>
          <a:prstGeom prst="ellipse">
            <a:avLst/>
          </a:prstGeom>
          <a:solidFill>
            <a:schemeClr val="accent4">
              <a:lumMod val="40000"/>
              <a:lumOff val="60000"/>
            </a:schemeClr>
          </a:solidFill>
          <a:ln>
            <a:solidFill>
              <a:srgbClr val="002060"/>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432FF"/>
                </a:solidFill>
              </a:rPr>
              <a:t>8</a:t>
            </a:r>
          </a:p>
        </p:txBody>
      </p:sp>
      <p:sp>
        <p:nvSpPr>
          <p:cNvPr id="42" name="TextBox 41">
            <a:extLst>
              <a:ext uri="{FF2B5EF4-FFF2-40B4-BE49-F238E27FC236}">
                <a16:creationId xmlns:a16="http://schemas.microsoft.com/office/drawing/2014/main" id="{9873EBE4-E6A9-514F-9535-3C90C6BDBEA2}"/>
              </a:ext>
            </a:extLst>
          </p:cNvPr>
          <p:cNvSpPr txBox="1"/>
          <p:nvPr/>
        </p:nvSpPr>
        <p:spPr>
          <a:xfrm>
            <a:off x="6462287" y="6441110"/>
            <a:ext cx="5163972" cy="461665"/>
          </a:xfrm>
          <a:prstGeom prst="rect">
            <a:avLst/>
          </a:prstGeom>
          <a:noFill/>
        </p:spPr>
        <p:txBody>
          <a:bodyPr wrap="square" rtlCol="0">
            <a:spAutoFit/>
          </a:bodyPr>
          <a:lstStyle/>
          <a:p>
            <a:r>
              <a:rPr lang="en-US" sz="1200" dirty="0"/>
              <a:t>NOTE: here I have several print methods, with and without using the </a:t>
            </a:r>
            <a:r>
              <a:rPr lang="en-US" sz="1200" i="1" dirty="0"/>
              <a:t>getters</a:t>
            </a:r>
            <a:r>
              <a:rPr lang="en-US" sz="1200" dirty="0"/>
              <a:t> methods</a:t>
            </a:r>
          </a:p>
        </p:txBody>
      </p:sp>
    </p:spTree>
    <p:extLst>
      <p:ext uri="{BB962C8B-B14F-4D97-AF65-F5344CB8AC3E}">
        <p14:creationId xmlns:p14="http://schemas.microsoft.com/office/powerpoint/2010/main" val="2490823890"/>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docProps/app.xml><?xml version="1.0" encoding="utf-8"?>
<Properties xmlns="http://schemas.openxmlformats.org/officeDocument/2006/extended-properties" xmlns:vt="http://schemas.openxmlformats.org/officeDocument/2006/docPropsVTypes">
  <TotalTime>719</TotalTime>
  <Words>1703</Words>
  <Application>Microsoft Macintosh PowerPoint</Application>
  <PresentationFormat>Widescreen</PresentationFormat>
  <Paragraphs>190</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Bradley Hand</vt:lpstr>
      <vt:lpstr>Calibri Light</vt:lpstr>
      <vt:lpstr>Rockwell</vt:lpstr>
      <vt:lpstr>Wingdings</vt:lpstr>
      <vt:lpstr>Atlas</vt:lpstr>
      <vt:lpstr>Python –  Working With Classes</vt:lpstr>
      <vt:lpstr>Python Classes</vt:lpstr>
      <vt:lpstr>What makes a class special</vt:lpstr>
      <vt:lpstr>Namespace and Attributes</vt:lpstr>
      <vt:lpstr>Attribute inheritance search</vt:lpstr>
      <vt:lpstr>Methods</vt:lpstr>
      <vt:lpstr>Constructors and operator overloading</vt:lpstr>
      <vt:lpstr>__init__ method example</vt:lpstr>
      <vt:lpstr>PowerPoint Presentation</vt:lpstr>
      <vt:lpstr>PowerPoint Presentation</vt:lpstr>
      <vt:lpstr>PowerPoint Presentation</vt:lpstr>
      <vt:lpstr>More on methods</vt:lpstr>
      <vt:lpstr>Method example</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  Working With Classes</dc:title>
  <dc:creator>Claudia Acerra</dc:creator>
  <cp:lastModifiedBy>Claudia Acerra</cp:lastModifiedBy>
  <cp:revision>17</cp:revision>
  <dcterms:created xsi:type="dcterms:W3CDTF">2019-01-20T15:09:16Z</dcterms:created>
  <dcterms:modified xsi:type="dcterms:W3CDTF">2019-01-22T15:21:49Z</dcterms:modified>
</cp:coreProperties>
</file>